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2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3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81"/>
  </p:notesMasterIdLst>
  <p:handoutMasterIdLst>
    <p:handoutMasterId r:id="rId82"/>
  </p:handoutMasterIdLst>
  <p:sldIdLst>
    <p:sldId id="256" r:id="rId2"/>
    <p:sldId id="286" r:id="rId3"/>
    <p:sldId id="743" r:id="rId4"/>
    <p:sldId id="744" r:id="rId5"/>
    <p:sldId id="745" r:id="rId6"/>
    <p:sldId id="746" r:id="rId7"/>
    <p:sldId id="747" r:id="rId8"/>
    <p:sldId id="704" r:id="rId9"/>
    <p:sldId id="631" r:id="rId10"/>
    <p:sldId id="660" r:id="rId11"/>
    <p:sldId id="661" r:id="rId12"/>
    <p:sldId id="658" r:id="rId13"/>
    <p:sldId id="657" r:id="rId14"/>
    <p:sldId id="663" r:id="rId15"/>
    <p:sldId id="668" r:id="rId16"/>
    <p:sldId id="664" r:id="rId17"/>
    <p:sldId id="670" r:id="rId18"/>
    <p:sldId id="665" r:id="rId19"/>
    <p:sldId id="552" r:id="rId20"/>
    <p:sldId id="568" r:id="rId21"/>
    <p:sldId id="467" r:id="rId22"/>
    <p:sldId id="555" r:id="rId23"/>
    <p:sldId id="567" r:id="rId24"/>
    <p:sldId id="557" r:id="rId25"/>
    <p:sldId id="713" r:id="rId26"/>
    <p:sldId id="562" r:id="rId27"/>
    <p:sldId id="632" r:id="rId28"/>
    <p:sldId id="626" r:id="rId29"/>
    <p:sldId id="586" r:id="rId30"/>
    <p:sldId id="584" r:id="rId31"/>
    <p:sldId id="633" r:id="rId32"/>
    <p:sldId id="673" r:id="rId33"/>
    <p:sldId id="675" r:id="rId34"/>
    <p:sldId id="672" r:id="rId35"/>
    <p:sldId id="634" r:id="rId36"/>
    <p:sldId id="731" r:id="rId37"/>
    <p:sldId id="679" r:id="rId38"/>
    <p:sldId id="671" r:id="rId39"/>
    <p:sldId id="630" r:id="rId40"/>
    <p:sldId id="495" r:id="rId41"/>
    <p:sldId id="544" r:id="rId42"/>
    <p:sldId id="489" r:id="rId43"/>
    <p:sldId id="702" r:id="rId44"/>
    <p:sldId id="723" r:id="rId45"/>
    <p:sldId id="724" r:id="rId46"/>
    <p:sldId id="720" r:id="rId47"/>
    <p:sldId id="721" r:id="rId48"/>
    <p:sldId id="722" r:id="rId49"/>
    <p:sldId id="714" r:id="rId50"/>
    <p:sldId id="678" r:id="rId51"/>
    <p:sldId id="677" r:id="rId52"/>
    <p:sldId id="692" r:id="rId53"/>
    <p:sldId id="685" r:id="rId54"/>
    <p:sldId id="686" r:id="rId55"/>
    <p:sldId id="687" r:id="rId56"/>
    <p:sldId id="688" r:id="rId57"/>
    <p:sldId id="717" r:id="rId58"/>
    <p:sldId id="718" r:id="rId59"/>
    <p:sldId id="719" r:id="rId60"/>
    <p:sldId id="506" r:id="rId61"/>
    <p:sldId id="507" r:id="rId62"/>
    <p:sldId id="645" r:id="rId63"/>
    <p:sldId id="508" r:id="rId64"/>
    <p:sldId id="727" r:id="rId65"/>
    <p:sldId id="725" r:id="rId66"/>
    <p:sldId id="726" r:id="rId67"/>
    <p:sldId id="689" r:id="rId68"/>
    <p:sldId id="690" r:id="rId69"/>
    <p:sldId id="728" r:id="rId70"/>
    <p:sldId id="729" r:id="rId71"/>
    <p:sldId id="715" r:id="rId72"/>
    <p:sldId id="730" r:id="rId73"/>
    <p:sldId id="700" r:id="rId74"/>
    <p:sldId id="701" r:id="rId75"/>
    <p:sldId id="695" r:id="rId76"/>
    <p:sldId id="696" r:id="rId77"/>
    <p:sldId id="697" r:id="rId78"/>
    <p:sldId id="698" r:id="rId79"/>
    <p:sldId id="699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mi Kamalieddi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0071"/>
    <a:srgbClr val="570061"/>
    <a:srgbClr val="1EBC23"/>
    <a:srgbClr val="21E214"/>
    <a:srgbClr val="1FC322"/>
    <a:srgbClr val="E29141"/>
    <a:srgbClr val="B70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8" autoAdjust="0"/>
    <p:restoredTop sz="95161" autoAdjust="0"/>
  </p:normalViewPr>
  <p:slideViewPr>
    <p:cSldViewPr snapToGrid="0" snapToObjects="1">
      <p:cViewPr varScale="1">
        <p:scale>
          <a:sx n="107" d="100"/>
          <a:sy n="107" d="100"/>
        </p:scale>
        <p:origin x="-10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commentAuthors" Target="commentAuthors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9CA56-8773-2648-B04D-849BB0620810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Rami Kamalieddin (UNL) for  UNLHEP  15 May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3ABA6-3BAC-5E49-A0CA-D493FC849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1405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59D9C-8AE5-E948-85AE-C52AE53D64C3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Rami Kamalieddin (UNL) for  UNLHEP  15 May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BD4E-7391-1742-AF00-25FBD6B8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1865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74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76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BD4E-7391-1742-AF00-25FBD6B821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Muon</a:t>
            </a:r>
            <a:r>
              <a:rPr lang="en-US" dirty="0" smtClean="0"/>
              <a:t>: passing</a:t>
            </a:r>
            <a:r>
              <a:rPr lang="en-US" baseline="0" dirty="0" smtClean="0"/>
              <a:t> through CMS, bending in the field (both ways, depending on when it is inside or outside of the solenoid) leaving hits in the Tracker layers and the </a:t>
            </a:r>
            <a:r>
              <a:rPr lang="en-US" baseline="0" dirty="0" err="1" smtClean="0"/>
              <a:t>muon</a:t>
            </a:r>
            <a:r>
              <a:rPr lang="en-US" baseline="0" dirty="0" smtClean="0"/>
              <a:t> chambers before escaping completely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527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Electron: Bending in the magnetic field, leaving hits in the tracker layers</a:t>
            </a:r>
            <a:r>
              <a:rPr lang="en-US" baseline="0" dirty="0" smtClean="0"/>
              <a:t> and being “stopped” by the electromagnetic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484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Charged hadron: Bends in the magnetic field and leaves signals in the tracker layers; passes through the electromagnetic</a:t>
            </a:r>
            <a:r>
              <a:rPr lang="en-US" baseline="0" dirty="0" smtClean="0"/>
              <a:t> calorimeter leaving essentially no signal, and is “stopped” by the hadron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800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Neutral hadron: Does not bend in the magnetic field and does not leave any signal in the tracker layers; passes through the electromagnetic</a:t>
            </a:r>
            <a:r>
              <a:rPr lang="en-US" baseline="0" dirty="0" smtClean="0"/>
              <a:t> calorimeter leaving essentially no signal, and is “stopped” by the hadron calorimeter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673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Photon: passes through</a:t>
            </a:r>
            <a:r>
              <a:rPr lang="en-US" baseline="0" dirty="0" smtClean="0"/>
              <a:t> the tracker without bending in the magnetic field or leaving hits, is “stopped” by the electromagnetic calorimeter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9B1CB-B517-8247-A800-B09F55A4D13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2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Rami Kamalieddin (UNL) for  UNLHEP  15 May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E2B0F-2EED-514F-B770-44880D279847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AFF7C-9A95-E046-AB84-936394F05153}" type="datetime1">
              <a:rPr lang="en-US" smtClean="0"/>
              <a:t>09.07.19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3FD8F-C52E-FB48-97B4-75136616646A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380-76CF-E646-B911-0B07D2C327D2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FCDE-F599-7843-B320-8B0CD2C25186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5706-C165-2B4D-B95A-A85C03EEBB2E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1E89-16C4-2441-84A3-F542F26199BA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1979-2224-1646-8512-D681EC2E8557}" type="datetime1">
              <a:rPr lang="en-US" smtClean="0"/>
              <a:t>09.07.19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4D27C-611F-3B4D-9303-0DEAB3B691A8}" type="datetime1">
              <a:rPr lang="en-US" smtClean="0"/>
              <a:t>09.07.19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09E1-87C9-4C4C-8163-3522C7DE6A84}" type="datetime1">
              <a:rPr lang="en-US" smtClean="0"/>
              <a:t>09.07.19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6095-B76B-B947-8CEB-32E875512358}" type="datetime1">
              <a:rPr lang="en-US" smtClean="0"/>
              <a:t>09.07.19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8E9C-0458-DD49-A4C4-566395F93A4C}" type="datetime1">
              <a:rPr lang="en-US" smtClean="0"/>
              <a:t>09.07.19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5E52E5D-C057-7741-8A53-CDCDA8D7F80A}" type="datetime1">
              <a:rPr lang="en-US" smtClean="0"/>
              <a:t>09.07.19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45720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charset="2"/>
        <a:buChar char="Ø"/>
        <a:defRPr sz="2000" kern="1200">
          <a:solidFill>
            <a:srgbClr val="660066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5" Type="http://schemas.openxmlformats.org/officeDocument/2006/relationships/hyperlink" Target="http://cds.cern.ch/record/2648796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hyperlink" Target="http://cds.cern.ch/record/2648796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s://indico.cern.ch/event/636555/contributions/2577291/attachments/1453162/2241537/TnP_DoubleMuSF_03_05_17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604949/contributions/2543520/attachments/1439974/2216426/VHbb_TnP_SFs_egamma_april.pdf%23search=vhbb%20AND%20cerntaxonomy:%22Indico/Experiments/CMS%20meetings/PH%20-%20Physics/Egamma%22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5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87.emf"/><Relationship Id="rId8" Type="http://schemas.openxmlformats.org/officeDocument/2006/relationships/image" Target="../media/image88.emf"/><Relationship Id="rId9" Type="http://schemas.openxmlformats.org/officeDocument/2006/relationships/image" Target="../media/image89.emf"/><Relationship Id="rId10" Type="http://schemas.openxmlformats.org/officeDocument/2006/relationships/image" Target="../media/image90.emf"/><Relationship Id="rId11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5" Type="http://schemas.openxmlformats.org/officeDocument/2006/relationships/image" Target="../media/image94.emf"/><Relationship Id="rId6" Type="http://schemas.openxmlformats.org/officeDocument/2006/relationships/image" Target="../media/image95.emf"/><Relationship Id="rId7" Type="http://schemas.openxmlformats.org/officeDocument/2006/relationships/image" Target="../media/image96.emf"/><Relationship Id="rId8" Type="http://schemas.openxmlformats.org/officeDocument/2006/relationships/image" Target="../media/image97.emf"/><Relationship Id="rId9" Type="http://schemas.openxmlformats.org/officeDocument/2006/relationships/image" Target="../media/image98.emf"/><Relationship Id="rId10" Type="http://schemas.openxmlformats.org/officeDocument/2006/relationships/image" Target="../media/image99.emf"/><Relationship Id="rId11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09.gif"/><Relationship Id="rId5" Type="http://schemas.openxmlformats.org/officeDocument/2006/relationships/image" Target="../media/image110.gif"/><Relationship Id="rId6" Type="http://schemas.openxmlformats.org/officeDocument/2006/relationships/image" Target="../media/image111.gif"/><Relationship Id="rId7" Type="http://schemas.openxmlformats.org/officeDocument/2006/relationships/image" Target="../media/image112.gif"/><Relationship Id="rId8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13.gif"/><Relationship Id="rId5" Type="http://schemas.openxmlformats.org/officeDocument/2006/relationships/image" Target="../media/image114.gif"/><Relationship Id="rId6" Type="http://schemas.openxmlformats.org/officeDocument/2006/relationships/image" Target="../media/image115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16.gif"/><Relationship Id="rId5" Type="http://schemas.openxmlformats.org/officeDocument/2006/relationships/image" Target="../media/image117.gif"/><Relationship Id="rId6" Type="http://schemas.openxmlformats.org/officeDocument/2006/relationships/image" Target="../media/image118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19.gif"/><Relationship Id="rId5" Type="http://schemas.openxmlformats.org/officeDocument/2006/relationships/image" Target="../media/image120.gif"/><Relationship Id="rId6" Type="http://schemas.openxmlformats.org/officeDocument/2006/relationships/image" Target="../media/image121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4" Type="http://schemas.openxmlformats.org/officeDocument/2006/relationships/image" Target="../media/image122.gif"/><Relationship Id="rId5" Type="http://schemas.openxmlformats.org/officeDocument/2006/relationships/image" Target="../media/image123.gif"/><Relationship Id="rId6" Type="http://schemas.openxmlformats.org/officeDocument/2006/relationships/image" Target="../media/image124.gif"/><Relationship Id="rId7" Type="http://schemas.openxmlformats.org/officeDocument/2006/relationships/slide" Target="slide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55806" y="410793"/>
            <a:ext cx="919269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solidFill>
                  <a:srgbClr val="000090"/>
                </a:solidFill>
                <a:latin typeface="Arial"/>
                <a:cs typeface="Arial"/>
              </a:rPr>
              <a:t>      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Search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for resonant double Higgs production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   	with </a:t>
            </a:r>
            <a:r>
              <a:rPr lang="en-US" sz="3200" i="1" dirty="0" err="1">
                <a:solidFill>
                  <a:srgbClr val="000090"/>
                </a:solidFill>
                <a:latin typeface="Bradley Hand Bold"/>
                <a:cs typeface="Bradley Hand Bold"/>
              </a:rPr>
              <a:t>bb</a:t>
            </a:r>
            <a:r>
              <a:rPr lang="en-US" sz="3200" i="1" dirty="0" err="1" smtClean="0">
                <a:solidFill>
                  <a:srgbClr val="000090"/>
                </a:solidFill>
                <a:latin typeface="Times Bold"/>
                <a:cs typeface="Times Bold"/>
              </a:rPr>
              <a:t>ZZ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decays in the </a:t>
            </a:r>
            <a:r>
              <a:rPr lang="en-US" sz="3200" i="1" dirty="0" err="1" smtClean="0">
                <a:solidFill>
                  <a:srgbClr val="000090"/>
                </a:solidFill>
                <a:latin typeface="Bradley Hand Bold"/>
                <a:cs typeface="Bradley Hand Bold"/>
              </a:rPr>
              <a:t>bbllνν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 </a:t>
            </a:r>
            <a:r>
              <a:rPr lang="en-US" sz="3200" dirty="0">
                <a:solidFill>
                  <a:srgbClr val="000090"/>
                </a:solidFill>
                <a:cs typeface="Arial"/>
              </a:rPr>
              <a:t>final </a:t>
            </a:r>
            <a:r>
              <a:rPr lang="en-US" sz="3200" dirty="0" smtClean="0">
                <a:solidFill>
                  <a:srgbClr val="000090"/>
                </a:solidFill>
                <a:cs typeface="Arial"/>
              </a:rPr>
              <a:t>state</a:t>
            </a:r>
            <a:endParaRPr lang="en-US" sz="3200" dirty="0" smtClean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cs typeface="Arial"/>
              </a:rPr>
              <a:t>	    </a:t>
            </a:r>
          </a:p>
          <a:p>
            <a:pPr>
              <a:lnSpc>
                <a:spcPct val="80000"/>
              </a:lnSpc>
            </a:pPr>
            <a:endParaRPr lang="en-US" sz="2200" dirty="0" smtClean="0">
              <a:cs typeface="Arial"/>
            </a:endParaRPr>
          </a:p>
          <a:p>
            <a:pPr>
              <a:lnSpc>
                <a:spcPct val="80000"/>
              </a:lnSpc>
            </a:pPr>
            <a:endParaRPr lang="en-US" sz="2200" dirty="0" smtClean="0"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sz="2200" dirty="0">
                <a:cs typeface="Arial"/>
              </a:rPr>
              <a:t> </a:t>
            </a:r>
            <a:r>
              <a:rPr lang="en-US" sz="2200" dirty="0" smtClean="0">
                <a:cs typeface="Arial"/>
              </a:rPr>
              <a:t>            </a:t>
            </a:r>
            <a:r>
              <a:rPr lang="en-US" sz="2200" dirty="0">
                <a:cs typeface="Arial"/>
              </a:rPr>
              <a:t> </a:t>
            </a:r>
            <a:r>
              <a:rPr lang="en-US" sz="2200" dirty="0" smtClean="0">
                <a:cs typeface="Arial"/>
              </a:rPr>
              <a:t>            </a:t>
            </a:r>
            <a:r>
              <a:rPr lang="en-US" sz="2400" dirty="0" smtClean="0">
                <a:cs typeface="Arial"/>
              </a:rPr>
              <a:t>   Ph.D. thesis defense (16 July 2019)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cs typeface="Arial"/>
              </a:rPr>
              <a:t>	</a:t>
            </a:r>
            <a:r>
              <a:rPr lang="en-US" sz="2400" dirty="0" smtClean="0">
                <a:cs typeface="Arial"/>
              </a:rPr>
              <a:t>	       </a:t>
            </a:r>
            <a:endParaRPr lang="en-US" sz="2400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en-US" sz="2400" b="1" dirty="0" smtClean="0">
              <a:solidFill>
                <a:srgbClr val="000090"/>
              </a:solidFill>
            </a:endParaRPr>
          </a:p>
          <a:p>
            <a:pPr>
              <a:lnSpc>
                <a:spcPct val="80000"/>
              </a:lnSpc>
            </a:pPr>
            <a:endParaRPr lang="en-US" sz="2400" b="1" dirty="0" smtClean="0">
              <a:solidFill>
                <a:srgbClr val="000090"/>
              </a:solidFill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rgbClr val="000090"/>
              </a:solidFill>
            </a:endParaRPr>
          </a:p>
          <a:p>
            <a:r>
              <a:rPr lang="en-US" sz="2400" dirty="0" smtClean="0"/>
              <a:t>	</a:t>
            </a:r>
            <a:r>
              <a:rPr lang="en-US" sz="2400" dirty="0"/>
              <a:t> </a:t>
            </a:r>
            <a:r>
              <a:rPr lang="en-US" sz="2400" dirty="0" smtClean="0"/>
              <a:t>                    Rami Kamalieddin (UNLHEP)</a:t>
            </a:r>
          </a:p>
          <a:p>
            <a:endParaRPr lang="en-US" sz="2400" dirty="0"/>
          </a:p>
          <a:p>
            <a:r>
              <a:rPr lang="en-US" sz="2400" dirty="0" smtClean="0"/>
              <a:t>		       Advisor: Professor </a:t>
            </a:r>
            <a:r>
              <a:rPr lang="en-US" sz="2400" dirty="0" err="1" smtClean="0"/>
              <a:t>Ilya</a:t>
            </a:r>
            <a:r>
              <a:rPr lang="en-US" sz="2400" dirty="0" smtClean="0"/>
              <a:t> </a:t>
            </a:r>
            <a:r>
              <a:rPr lang="en-US" sz="2400" dirty="0" err="1" smtClean="0"/>
              <a:t>Kravchenko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2000"/>
            <a:ext cx="1406228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64" y="5842000"/>
            <a:ext cx="1156736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4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   HH Theory in the SM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1264322"/>
            <a:ext cx="896055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In SM, </a:t>
            </a:r>
            <a:r>
              <a:rPr lang="en-US" sz="2000" dirty="0">
                <a:cs typeface="Arial"/>
              </a:rPr>
              <a:t>HH </a:t>
            </a:r>
            <a:r>
              <a:rPr lang="en-US" sz="2000" dirty="0" smtClean="0">
                <a:cs typeface="Arial"/>
              </a:rPr>
              <a:t>production is non</a:t>
            </a:r>
            <a:r>
              <a:rPr lang="en-US" sz="2000" dirty="0">
                <a:cs typeface="Arial"/>
              </a:rPr>
              <a:t>-resonant </a:t>
            </a:r>
            <a:r>
              <a:rPr lang="en-US" sz="2000" dirty="0" smtClean="0">
                <a:cs typeface="Arial"/>
              </a:rPr>
              <a:t>:</a:t>
            </a:r>
          </a:p>
          <a:p>
            <a:r>
              <a:rPr lang="en-US" sz="2000" dirty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  - Two diagrams interfering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  destructively</a:t>
            </a:r>
          </a:p>
          <a:p>
            <a:r>
              <a:rPr lang="en-US" sz="2000" dirty="0" smtClean="0">
                <a:cs typeface="Arial"/>
              </a:rPr>
              <a:t>   - Low cross section: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 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baseline="30000" dirty="0" err="1" smtClean="0">
                <a:cs typeface="Arial"/>
              </a:rPr>
              <a:t>HH</a:t>
            </a:r>
            <a:r>
              <a:rPr lang="en-US" sz="2000" baseline="-25000" dirty="0" err="1" smtClean="0">
                <a:cs typeface="Arial"/>
              </a:rPr>
              <a:t>SM</a:t>
            </a:r>
            <a:r>
              <a:rPr lang="en-US" sz="2000" dirty="0">
                <a:cs typeface="Arial"/>
              </a:rPr>
              <a:t>≈ </a:t>
            </a:r>
            <a:r>
              <a:rPr lang="en-US" sz="2000" dirty="0" smtClean="0">
                <a:cs typeface="Arial"/>
              </a:rPr>
              <a:t>33.45 </a:t>
            </a:r>
            <a:r>
              <a:rPr lang="en-US" sz="2000" dirty="0" err="1" smtClean="0">
                <a:cs typeface="Arial"/>
              </a:rPr>
              <a:t>fb</a:t>
            </a:r>
            <a:r>
              <a:rPr lang="en-US" sz="2000" dirty="0" smtClean="0">
                <a:cs typeface="Arial"/>
              </a:rPr>
              <a:t> at </a:t>
            </a:r>
            <a:r>
              <a:rPr lang="en-US" sz="2000" dirty="0">
                <a:cs typeface="Arial"/>
              </a:rPr>
              <a:t>13 </a:t>
            </a:r>
            <a:r>
              <a:rPr lang="en-US" sz="2000" dirty="0" err="1" smtClean="0">
                <a:cs typeface="Arial"/>
              </a:rPr>
              <a:t>TeV</a:t>
            </a:r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We are not sensitive to the SM HH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 with the current LHC data </a:t>
            </a:r>
            <a:r>
              <a:rPr lang="en-US" sz="2000" dirty="0" smtClean="0">
                <a:cs typeface="Arial"/>
                <a:sym typeface="Wingdings"/>
              </a:rPr>
              <a:t> </a:t>
            </a:r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hh_triang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77" y="1455190"/>
            <a:ext cx="3445747" cy="2163613"/>
          </a:xfrm>
          <a:prstGeom prst="rect">
            <a:avLst/>
          </a:prstGeom>
        </p:spPr>
      </p:pic>
      <p:pic>
        <p:nvPicPr>
          <p:cNvPr id="7" name="Picture 6" descr="hh_box cop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42" y="3613064"/>
            <a:ext cx="3164988" cy="189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23" y="1626211"/>
            <a:ext cx="4710071" cy="352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   Higgs boson decays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876270" y="825132"/>
            <a:ext cx="89605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bb decay has the highest BF</a:t>
            </a:r>
          </a:p>
          <a:p>
            <a:r>
              <a:rPr lang="en-US" sz="2000" dirty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  </a:t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>
                <a:cs typeface="Arial"/>
              </a:rPr>
              <a:t> </a:t>
            </a:r>
            <a:r>
              <a:rPr lang="en-US" sz="2000" dirty="0" smtClean="0">
                <a:cs typeface="Arial"/>
              </a:rPr>
              <a:t>ZZ* </a:t>
            </a:r>
            <a:r>
              <a:rPr lang="en-US" sz="2000" dirty="0">
                <a:cs typeface="Arial"/>
              </a:rPr>
              <a:t>decay </a:t>
            </a:r>
            <a:r>
              <a:rPr lang="en-US" sz="2000" dirty="0" smtClean="0">
                <a:cs typeface="Arial"/>
              </a:rPr>
              <a:t>with Z to </a:t>
            </a:r>
            <a:r>
              <a:rPr lang="en-US" sz="2000" dirty="0" err="1" smtClean="0">
                <a:cs typeface="Arial"/>
              </a:rPr>
              <a:t>ee</a:t>
            </a:r>
            <a:r>
              <a:rPr lang="en-US" sz="2000" dirty="0" smtClean="0">
                <a:cs typeface="Arial"/>
              </a:rPr>
              <a:t>/</a:t>
            </a:r>
            <a:r>
              <a:rPr lang="en-US" sz="2000" dirty="0" err="1" smtClean="0">
                <a:cs typeface="Arial"/>
              </a:rPr>
              <a:t>μμ</a:t>
            </a:r>
            <a:r>
              <a:rPr lang="en-US" sz="2000" dirty="0" smtClean="0">
                <a:cs typeface="Arial"/>
              </a:rPr>
              <a:t>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gives handles to improve </a:t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>  the sensitivity</a:t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3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Motivation for the resonant      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    double Higgs search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6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Motivation for the resonant HH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1498125"/>
            <a:ext cx="896055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HH production in BSM could be resonant: </a:t>
            </a:r>
          </a:p>
          <a:p>
            <a:r>
              <a:rPr lang="en-US" sz="2000" dirty="0" smtClean="0"/>
              <a:t>     - Predicted by many </a:t>
            </a:r>
            <a:r>
              <a:rPr lang="en-US" sz="2000" dirty="0"/>
              <a:t>BSM </a:t>
            </a:r>
            <a:r>
              <a:rPr lang="en-US" sz="2000" dirty="0" smtClean="0"/>
              <a:t>theories </a:t>
            </a:r>
          </a:p>
          <a:p>
            <a:r>
              <a:rPr lang="en-US" sz="2000" dirty="0" smtClean="0"/>
              <a:t>     </a:t>
            </a:r>
            <a:r>
              <a:rPr lang="en-US" sz="2000" dirty="0"/>
              <a:t>- Modified coupling constants can significantly increase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baseline="30000" dirty="0" err="1" smtClean="0">
                <a:cs typeface="Arial"/>
              </a:rPr>
              <a:t>HH</a:t>
            </a:r>
            <a:endParaRPr lang="en-US" sz="2000" baseline="30000" dirty="0" smtClean="0">
              <a:cs typeface="Arial"/>
            </a:endParaRPr>
          </a:p>
          <a:p>
            <a:r>
              <a:rPr lang="en-US" sz="2000" dirty="0" smtClean="0"/>
              <a:t>     </a:t>
            </a:r>
            <a:r>
              <a:rPr lang="en-US" sz="2000" dirty="0"/>
              <a:t>- Two types of particles: spin-0 (</a:t>
            </a:r>
            <a:r>
              <a:rPr lang="en-US" sz="2000" dirty="0" err="1"/>
              <a:t>radion</a:t>
            </a:r>
            <a:r>
              <a:rPr lang="en-US" sz="2000" dirty="0"/>
              <a:t>) and spin-2 (graviton)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- </a:t>
            </a:r>
            <a:r>
              <a:rPr lang="en-US" sz="2000" dirty="0"/>
              <a:t>Model-independent strategy for experimentalists: look </a:t>
            </a:r>
            <a:r>
              <a:rPr lang="en-US" sz="2000" dirty="0" smtClean="0"/>
              <a:t>for ‘model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independent’ narrow width resonances</a:t>
            </a: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>
              <a:cs typeface="Arial"/>
            </a:endParaRPr>
          </a:p>
          <a:p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57" y="4433454"/>
            <a:ext cx="2782852" cy="20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CMS detector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9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06330" y="76013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CMS detector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585"/>
            <a:ext cx="9144000" cy="64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0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23990" y="710713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Physics objects of the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 smtClean="0">
                <a:solidFill>
                  <a:srgbClr val="000090"/>
                </a:solidFill>
              </a:rPr>
              <a:t>     2</a:t>
            </a:r>
            <a:r>
              <a:rPr lang="en-US" b="1" i="1" dirty="0" smtClean="0">
                <a:solidFill>
                  <a:srgbClr val="000090"/>
                </a:solidFill>
              </a:rPr>
              <a:t>b</a:t>
            </a:r>
            <a:r>
              <a:rPr lang="en-US" b="1" dirty="0" smtClean="0">
                <a:solidFill>
                  <a:srgbClr val="000090"/>
                </a:solidFill>
              </a:rPr>
              <a:t> 2</a:t>
            </a:r>
            <a:r>
              <a:rPr lang="en-US" b="1" i="1" dirty="0" smtClean="0">
                <a:solidFill>
                  <a:srgbClr val="000090"/>
                </a:solidFill>
              </a:rPr>
              <a:t>l</a:t>
            </a:r>
            <a:r>
              <a:rPr lang="en-US" b="1" dirty="0" smtClean="0">
                <a:solidFill>
                  <a:srgbClr val="000090"/>
                </a:solidFill>
              </a:rPr>
              <a:t> 2</a:t>
            </a:r>
            <a:r>
              <a:rPr lang="en-US" b="1" i="1" dirty="0" smtClean="0">
                <a:solidFill>
                  <a:srgbClr val="000090"/>
                </a:solidFill>
              </a:rPr>
              <a:t>ν</a:t>
            </a:r>
            <a:r>
              <a:rPr lang="en-US" b="1" dirty="0" smtClean="0">
                <a:solidFill>
                  <a:srgbClr val="000090"/>
                </a:solidFill>
              </a:rPr>
              <a:t> signature</a:t>
            </a:r>
            <a:r>
              <a:rPr lang="en-US" b="1" dirty="0">
                <a:solidFill>
                  <a:srgbClr val="000090"/>
                </a:solidFill>
              </a:rPr>
              <a:t/>
            </a:r>
            <a:br>
              <a:rPr lang="en-US" b="1" dirty="0">
                <a:solidFill>
                  <a:srgbClr val="000090"/>
                </a:solidFill>
              </a:rPr>
            </a:br>
            <a:endParaRPr lang="en-US" b="1" dirty="0">
              <a:solidFill>
                <a:srgbClr val="000090"/>
              </a:solidFill>
              <a:latin typeface="Bradley Hand Bold"/>
              <a:cs typeface="Bradley Hand Bold"/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9" y="2655259"/>
            <a:ext cx="4089962" cy="2992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0652" y="2469183"/>
            <a:ext cx="56949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H </a:t>
            </a:r>
            <a:r>
              <a:rPr lang="en-US" sz="1600" b="1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0000FF"/>
                </a:solidFill>
              </a:rPr>
              <a:t> Z</a:t>
            </a:r>
            <a:r>
              <a:rPr lang="en-US" sz="2000" b="1" dirty="0" smtClean="0">
                <a:solidFill>
                  <a:srgbClr val="008000"/>
                </a:solidFill>
              </a:rPr>
              <a:t>Z*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FF6600"/>
                </a:solidFill>
              </a:rPr>
              <a:t>H </a:t>
            </a:r>
            <a:r>
              <a:rPr lang="en-US" sz="1600" b="1" dirty="0" smtClean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FF6600"/>
                </a:solidFill>
              </a:rPr>
              <a:t> </a:t>
            </a:r>
            <a:r>
              <a:rPr lang="en-US" sz="2000" b="1" dirty="0">
                <a:solidFill>
                  <a:srgbClr val="FF6600"/>
                </a:solidFill>
              </a:rPr>
              <a:t>bb</a:t>
            </a:r>
          </a:p>
          <a:p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63671" y="1873160"/>
            <a:ext cx="55187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Missing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008000"/>
                </a:solidFill>
              </a:rPr>
              <a:t>off</a:t>
            </a:r>
            <a:r>
              <a:rPr lang="en-US" sz="2000" dirty="0">
                <a:solidFill>
                  <a:srgbClr val="008000"/>
                </a:solidFill>
              </a:rPr>
              <a:t>-</a:t>
            </a:r>
            <a:r>
              <a:rPr lang="en-US" sz="2000" dirty="0" smtClean="0">
                <a:solidFill>
                  <a:srgbClr val="008000"/>
                </a:solidFill>
              </a:rPr>
              <a:t>shell Z* boson</a:t>
            </a:r>
            <a:endParaRPr lang="en-US" sz="2000" baseline="30000" dirty="0">
              <a:solidFill>
                <a:srgbClr val="008000"/>
              </a:solidFill>
            </a:endParaRP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leptons (</a:t>
            </a:r>
            <a:r>
              <a:rPr lang="en-US" sz="2000" dirty="0" err="1" smtClean="0"/>
              <a:t>ee</a:t>
            </a:r>
            <a:r>
              <a:rPr lang="en-US" sz="2000" dirty="0" smtClean="0"/>
              <a:t>, </a:t>
            </a:r>
            <a:r>
              <a:rPr lang="en-US" sz="2000" dirty="0" err="1" smtClean="0"/>
              <a:t>μμ</a:t>
            </a:r>
            <a:r>
              <a:rPr lang="en-US" sz="2000" dirty="0" smtClean="0"/>
              <a:t>) from </a:t>
            </a:r>
            <a:r>
              <a:rPr lang="en-US" sz="2000" dirty="0" smtClean="0">
                <a:solidFill>
                  <a:srgbClr val="0000FF"/>
                </a:solidFill>
              </a:rPr>
              <a:t>on-shell Z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b jets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FF6600"/>
                </a:solidFill>
              </a:rPr>
              <a:t>Higgs </a:t>
            </a:r>
            <a:r>
              <a:rPr lang="en-US" sz="1600" b="1" dirty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6600"/>
                </a:solidFill>
              </a:rPr>
              <a:t> bb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4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1129908" y="-39913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0090"/>
                </a:solidFill>
              </a:rPr>
              <a:t>  Reconstructed </a:t>
            </a:r>
            <a:r>
              <a:rPr lang="en-US" sz="3600" b="1" dirty="0">
                <a:solidFill>
                  <a:srgbClr val="000090"/>
                </a:solidFill>
              </a:rPr>
              <a:t>physics objects</a:t>
            </a:r>
            <a:endParaRPr lang="en-US" sz="37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1322" y="999302"/>
            <a:ext cx="877338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Jets</a:t>
            </a:r>
            <a:r>
              <a:rPr lang="en-US" sz="2000" b="1" dirty="0"/>
              <a:t>: </a:t>
            </a:r>
            <a:endParaRPr lang="en-US" sz="2000" b="1" dirty="0" smtClean="0"/>
          </a:p>
          <a:p>
            <a:r>
              <a:rPr lang="en-US" sz="2000" dirty="0"/>
              <a:t>Jets are collimated streams of </a:t>
            </a:r>
            <a:r>
              <a:rPr lang="en-US" sz="2000" dirty="0" smtClean="0"/>
              <a:t>particles. As </a:t>
            </a:r>
            <a:r>
              <a:rPr lang="en-US" sz="2000" dirty="0"/>
              <a:t>jets propagate through the CMS detector, they leave tracks in the tracking system and interaction showers in the calorimeter crystals</a:t>
            </a:r>
            <a:r>
              <a:rPr lang="en-US" sz="2000" dirty="0" smtClean="0"/>
              <a:t>. We have two jets from Higgs to bb decays. </a:t>
            </a:r>
          </a:p>
          <a:p>
            <a:endParaRPr lang="en-US" sz="2000" dirty="0"/>
          </a:p>
          <a:p>
            <a:r>
              <a:rPr lang="en-US" sz="2000" b="1" dirty="0" smtClean="0"/>
              <a:t>Electrons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Leave tracks in the tracker and create a shower in the ECAL. </a:t>
            </a:r>
            <a:r>
              <a:rPr lang="en-US" sz="2000" dirty="0"/>
              <a:t>Are coming from the </a:t>
            </a:r>
            <a:r>
              <a:rPr lang="en-US" sz="2000" dirty="0" smtClean="0"/>
              <a:t>on-shell Z </a:t>
            </a:r>
            <a:r>
              <a:rPr lang="en-US" sz="2000" dirty="0"/>
              <a:t>boson decays. </a:t>
            </a:r>
            <a:endParaRPr lang="en-US" sz="2000" dirty="0" smtClean="0"/>
          </a:p>
          <a:p>
            <a:endParaRPr lang="en-US" sz="2000" b="1" dirty="0"/>
          </a:p>
          <a:p>
            <a:r>
              <a:rPr lang="en-US" sz="2000" b="1" dirty="0" err="1" smtClean="0"/>
              <a:t>Muons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Leave </a:t>
            </a:r>
            <a:r>
              <a:rPr lang="en-US" sz="2000" dirty="0"/>
              <a:t>tracks in the </a:t>
            </a:r>
            <a:r>
              <a:rPr lang="en-US" sz="2000" dirty="0" smtClean="0"/>
              <a:t>tracker, create a small </a:t>
            </a:r>
            <a:r>
              <a:rPr lang="en-US" sz="2000" dirty="0"/>
              <a:t>shower in the </a:t>
            </a:r>
            <a:r>
              <a:rPr lang="en-US" sz="2000" dirty="0" smtClean="0"/>
              <a:t>ECAL, leave hits in the </a:t>
            </a:r>
            <a:r>
              <a:rPr lang="en-US" sz="2000" dirty="0" err="1" smtClean="0"/>
              <a:t>muon</a:t>
            </a:r>
            <a:r>
              <a:rPr lang="en-US" sz="2000" dirty="0" smtClean="0"/>
              <a:t> system, and escape the detector. </a:t>
            </a:r>
            <a:r>
              <a:rPr lang="en-US" sz="2000" dirty="0"/>
              <a:t>Are coming from the </a:t>
            </a:r>
            <a:r>
              <a:rPr lang="en-US" sz="2000" dirty="0" smtClean="0"/>
              <a:t>on-shell Z </a:t>
            </a:r>
            <a:r>
              <a:rPr lang="en-US" sz="2000" dirty="0"/>
              <a:t>boson decays.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Neutrinos or Missing </a:t>
            </a:r>
            <a:r>
              <a:rPr lang="en-US" sz="2000" b="1" dirty="0" err="1"/>
              <a:t>p</a:t>
            </a:r>
            <a:r>
              <a:rPr lang="en-US" sz="2000" b="1" baseline="-25000" dirty="0" err="1" smtClean="0"/>
              <a:t>T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Neutrinos from off-shell Z bosons are not detected directly, their presence is inferred using the method of the missing transverse momentum.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1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0085" y="278407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   Physics data analysis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388795" y="155935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	  </a:t>
            </a:r>
            <a:r>
              <a:rPr lang="en-US" b="1" dirty="0" err="1" smtClean="0">
                <a:solidFill>
                  <a:srgbClr val="000090"/>
                </a:solidFill>
              </a:rPr>
              <a:t>bbZZ</a:t>
            </a:r>
            <a:r>
              <a:rPr lang="en-US" b="1" dirty="0" smtClean="0">
                <a:solidFill>
                  <a:srgbClr val="000090"/>
                </a:solidFill>
              </a:rPr>
              <a:t>: 2b 2l 2</a:t>
            </a:r>
            <a:r>
              <a:rPr lang="en-US" sz="4200" b="1" dirty="0" smtClean="0">
                <a:solidFill>
                  <a:srgbClr val="000090"/>
                </a:solidFill>
                <a:latin typeface="Athelas Regular"/>
                <a:cs typeface="Athelas Regular"/>
              </a:rPr>
              <a:t>ν</a:t>
            </a:r>
            <a:r>
              <a:rPr lang="en-US" b="1" dirty="0" smtClean="0">
                <a:solidFill>
                  <a:srgbClr val="000090"/>
                </a:solidFill>
              </a:rPr>
              <a:t> signature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5" y="1424895"/>
            <a:ext cx="4089962" cy="29926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8814" y="583337"/>
            <a:ext cx="55187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MET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008000"/>
                </a:solidFill>
              </a:rPr>
              <a:t>off</a:t>
            </a:r>
            <a:r>
              <a:rPr lang="en-US" sz="2000" dirty="0">
                <a:solidFill>
                  <a:srgbClr val="008000"/>
                </a:solidFill>
              </a:rPr>
              <a:t>-</a:t>
            </a:r>
            <a:r>
              <a:rPr lang="en-US" sz="2000" dirty="0" smtClean="0">
                <a:solidFill>
                  <a:srgbClr val="008000"/>
                </a:solidFill>
              </a:rPr>
              <a:t>shell Z* boson</a:t>
            </a:r>
            <a:endParaRPr lang="en-US" sz="2000" baseline="30000" dirty="0">
              <a:solidFill>
                <a:srgbClr val="008000"/>
              </a:solidFill>
            </a:endParaRP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leptons (</a:t>
            </a:r>
            <a:r>
              <a:rPr lang="en-US" sz="2000" dirty="0" err="1" smtClean="0"/>
              <a:t>ee</a:t>
            </a:r>
            <a:r>
              <a:rPr lang="en-US" sz="2000" dirty="0" smtClean="0"/>
              <a:t>, </a:t>
            </a:r>
            <a:r>
              <a:rPr lang="en-US" sz="2000" dirty="0" err="1" smtClean="0"/>
              <a:t>μμ</a:t>
            </a:r>
            <a:r>
              <a:rPr lang="en-US" sz="2000" dirty="0" smtClean="0"/>
              <a:t>) from </a:t>
            </a:r>
            <a:r>
              <a:rPr lang="en-US" sz="2000" dirty="0" smtClean="0">
                <a:solidFill>
                  <a:srgbClr val="0000FF"/>
                </a:solidFill>
              </a:rPr>
              <a:t>on-shell Z</a:t>
            </a:r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2 b jets </a:t>
            </a:r>
            <a:r>
              <a:rPr lang="en-US" sz="2000" dirty="0"/>
              <a:t>from the </a:t>
            </a:r>
            <a:r>
              <a:rPr lang="en-US" sz="2000" dirty="0" smtClean="0">
                <a:solidFill>
                  <a:srgbClr val="FF6600"/>
                </a:solidFill>
              </a:rPr>
              <a:t>Higgs </a:t>
            </a:r>
            <a:r>
              <a:rPr lang="en-US" sz="1600" b="1" dirty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6600"/>
                </a:solidFill>
              </a:rPr>
              <a:t> bb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4348" y="1179469"/>
            <a:ext cx="56949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H </a:t>
            </a:r>
            <a:r>
              <a:rPr lang="en-US" sz="1600" b="1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0000FF"/>
                </a:solidFill>
              </a:rPr>
              <a:t> Z</a:t>
            </a:r>
            <a:r>
              <a:rPr lang="en-US" sz="2000" b="1" dirty="0" smtClean="0">
                <a:solidFill>
                  <a:srgbClr val="008000"/>
                </a:solidFill>
              </a:rPr>
              <a:t>Z*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FF6600"/>
                </a:solidFill>
              </a:rPr>
              <a:t>H </a:t>
            </a:r>
            <a:r>
              <a:rPr lang="en-US" sz="1600" b="1" dirty="0" smtClean="0">
                <a:solidFill>
                  <a:srgbClr val="FF66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="1" dirty="0" smtClean="0">
                <a:solidFill>
                  <a:srgbClr val="FF6600"/>
                </a:solidFill>
              </a:rPr>
              <a:t> </a:t>
            </a:r>
            <a:r>
              <a:rPr lang="en-US" sz="2000" b="1" dirty="0">
                <a:solidFill>
                  <a:srgbClr val="FF6600"/>
                </a:solidFill>
              </a:rPr>
              <a:t>bb</a:t>
            </a:r>
          </a:p>
          <a:p>
            <a:endParaRPr lang="en-US" sz="20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37816" y="4990021"/>
            <a:ext cx="78256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Selected HH </a:t>
            </a:r>
            <a:r>
              <a:rPr lang="en-US" sz="2000" dirty="0"/>
              <a:t>system decays maximize </a:t>
            </a:r>
            <a:r>
              <a:rPr lang="en-US" sz="2000" dirty="0" smtClean="0"/>
              <a:t>sensitivity: </a:t>
            </a:r>
          </a:p>
          <a:p>
            <a:r>
              <a:rPr lang="en" sz="2000" b="1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H </a:t>
            </a:r>
            <a:r>
              <a:rPr lang="en-US" sz="2000" dirty="0"/>
              <a:t>to </a:t>
            </a:r>
            <a:r>
              <a:rPr lang="en-US" sz="2000" dirty="0" smtClean="0"/>
              <a:t>bb</a:t>
            </a:r>
            <a:r>
              <a:rPr lang="en-US" sz="2000" dirty="0"/>
              <a:t> </a:t>
            </a:r>
            <a:r>
              <a:rPr lang="en-US" sz="2000" dirty="0" smtClean="0"/>
              <a:t>has the highest BF, thus </a:t>
            </a:r>
            <a:r>
              <a:rPr lang="en-US" sz="2000" dirty="0"/>
              <a:t>increases number of candidates </a:t>
            </a:r>
            <a:endParaRPr lang="en-US" sz="2000" dirty="0" smtClean="0"/>
          </a:p>
          <a:p>
            <a:r>
              <a:rPr lang="en" sz="2000" b="1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H </a:t>
            </a:r>
            <a:r>
              <a:rPr lang="en-US" sz="2000" dirty="0"/>
              <a:t>to ZZ*, with on-shell Z to </a:t>
            </a:r>
            <a:r>
              <a:rPr lang="en-US" sz="2000" dirty="0" err="1" smtClean="0">
                <a:latin typeface="Bradley Hand Bold"/>
                <a:cs typeface="Bradley Hand Bold"/>
              </a:rPr>
              <a:t>ll</a:t>
            </a:r>
            <a:r>
              <a:rPr lang="en-US" sz="2000" dirty="0"/>
              <a:t> </a:t>
            </a:r>
            <a:r>
              <a:rPr lang="en-US" sz="2000" dirty="0" smtClean="0"/>
              <a:t>because resonant </a:t>
            </a:r>
            <a:r>
              <a:rPr lang="en-US" sz="2000" dirty="0"/>
              <a:t>Z selection reduces </a:t>
            </a:r>
            <a:r>
              <a:rPr lang="en-US" sz="2000" dirty="0" smtClean="0"/>
              <a:t>backgrounds</a:t>
            </a:r>
            <a:endParaRPr lang="en-US" sz="2000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5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3744" y="66967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		       OUTLINE	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8336" y="952477"/>
            <a:ext cx="6851280" cy="3802302"/>
          </a:xfrm>
        </p:spPr>
        <p:txBody>
          <a:bodyPr>
            <a:no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Double Higgs Theory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Motivation for resonant double </a:t>
            </a:r>
            <a:r>
              <a:rPr lang="en-US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Higgs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CMS detector </a:t>
            </a:r>
            <a:endParaRPr lang="en-US" sz="2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Physics object reconstruction in CMS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Physics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data analysis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" sz="2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Conclusions</a:t>
            </a:r>
            <a:endParaRPr lang="en-US" sz="2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20000"/>
              </a:lnSpc>
              <a:buNone/>
            </a:pPr>
            <a:endParaRPr lang="en" sz="2800" dirty="0" smtClean="0">
              <a:solidFill>
                <a:schemeClr val="tx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86" y="4644799"/>
            <a:ext cx="4475583" cy="22208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633" y="4648383"/>
            <a:ext cx="4465051" cy="2215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18314" y="288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7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21785" y="278407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Analysis setup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4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9193" y="1018918"/>
            <a:ext cx="928914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HH decay in </a:t>
            </a:r>
            <a:r>
              <a:rPr lang="en-US" sz="2000" dirty="0" smtClean="0">
                <a:latin typeface="Bradley Hand Bold"/>
                <a:cs typeface="Bradley Hand Bold"/>
              </a:rPr>
              <a:t>bb</a:t>
            </a:r>
            <a:r>
              <a:rPr lang="en-US" sz="2000" dirty="0" smtClean="0"/>
              <a:t> </a:t>
            </a:r>
            <a:r>
              <a:rPr lang="en-US" sz="2000" dirty="0" err="1" smtClean="0">
                <a:latin typeface="Bradley Hand Bold"/>
                <a:cs typeface="Bradley Hand Bold"/>
              </a:rPr>
              <a:t>ll</a:t>
            </a:r>
            <a:r>
              <a:rPr lang="en-US" sz="2000" dirty="0">
                <a:latin typeface="Bradley Hand Bold"/>
                <a:cs typeface="Bradley Hand Bold"/>
              </a:rPr>
              <a:t> </a:t>
            </a:r>
            <a:r>
              <a:rPr lang="en-US" sz="2000" dirty="0" err="1" smtClean="0">
                <a:latin typeface="Bradley Hand Bold"/>
                <a:cs typeface="Bradley Hand Bold"/>
              </a:rPr>
              <a:t>νν</a:t>
            </a:r>
            <a:r>
              <a:rPr lang="en-US" sz="2000" dirty="0" smtClean="0"/>
              <a:t> final state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Analysis flow is optimized for a narrow width (O (</a:t>
            </a:r>
            <a:r>
              <a:rPr lang="en-US" sz="2000" dirty="0" err="1" smtClean="0"/>
              <a:t>GeV</a:t>
            </a:r>
            <a:r>
              <a:rPr lang="en-US" sz="2000" dirty="0" smtClean="0"/>
              <a:t>)) heavy resonance search in the range 250 to 1000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endParaRPr lang="en-US" sz="2000" b="1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BDTs are trained to optimize SR selection: </a:t>
            </a:r>
          </a:p>
          <a:p>
            <a:r>
              <a:rPr lang="en-US" sz="2000" dirty="0" smtClean="0"/>
              <a:t>     - 2 BDTs are used: low (≤450 </a:t>
            </a:r>
            <a:r>
              <a:rPr lang="en-US" sz="2000" dirty="0" err="1" smtClean="0"/>
              <a:t>GeV</a:t>
            </a:r>
            <a:r>
              <a:rPr lang="en-US" sz="2000" dirty="0" smtClean="0"/>
              <a:t>) and high mass regions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Signal </a:t>
            </a:r>
            <a:r>
              <a:rPr lang="en-US" sz="2000" dirty="0"/>
              <a:t>extraction:</a:t>
            </a:r>
            <a:endParaRPr lang="en-US" sz="2000" dirty="0" smtClean="0"/>
          </a:p>
          <a:p>
            <a:r>
              <a:rPr lang="en-US" sz="2000" dirty="0" smtClean="0">
                <a:sym typeface="Arial"/>
              </a:rPr>
              <a:t>     </a:t>
            </a:r>
            <a:r>
              <a:rPr lang="en-US" sz="2000" dirty="0">
                <a:sym typeface="Arial"/>
              </a:rPr>
              <a:t>- Binned shape </a:t>
            </a:r>
            <a:r>
              <a:rPr lang="en-US" sz="2000" dirty="0" smtClean="0">
                <a:sym typeface="Arial"/>
              </a:rPr>
              <a:t>analysis</a:t>
            </a:r>
            <a:endParaRPr lang="en-US" sz="2000" dirty="0" smtClean="0"/>
          </a:p>
          <a:p>
            <a:r>
              <a:rPr lang="en-US" sz="2000" dirty="0" smtClean="0"/>
              <a:t>     - To </a:t>
            </a:r>
            <a:r>
              <a:rPr lang="en-US" sz="2000" dirty="0"/>
              <a:t>determine DY and TT SFs, simultaneously fit </a:t>
            </a:r>
            <a:r>
              <a:rPr lang="en-US" sz="2000" dirty="0" smtClean="0"/>
              <a:t>SR </a:t>
            </a:r>
            <a:r>
              <a:rPr lang="en-US" sz="2000" dirty="0"/>
              <a:t>and CRs </a:t>
            </a:r>
          </a:p>
          <a:p>
            <a:r>
              <a:rPr lang="en-US" sz="2000" dirty="0" smtClean="0"/>
              <a:t>     - </a:t>
            </a:r>
            <a:r>
              <a:rPr lang="en-US" sz="2000" dirty="0" err="1" smtClean="0"/>
              <a:t>HH_Mt</a:t>
            </a:r>
            <a:r>
              <a:rPr lang="en-US" sz="2000" dirty="0" smtClean="0"/>
              <a:t> </a:t>
            </a:r>
            <a:r>
              <a:rPr lang="en-US" sz="2000" dirty="0"/>
              <a:t>shape is used in the fits to extract limits </a:t>
            </a:r>
            <a:r>
              <a:rPr lang="en-US" sz="2000" dirty="0" err="1"/>
              <a:t>vs</a:t>
            </a:r>
            <a:r>
              <a:rPr lang="en-US" sz="2000" dirty="0"/>
              <a:t> </a:t>
            </a:r>
            <a:r>
              <a:rPr lang="en-US" sz="2000" dirty="0" smtClean="0"/>
              <a:t>mass</a:t>
            </a:r>
          </a:p>
          <a:p>
            <a:r>
              <a:rPr lang="en-US" sz="2000" dirty="0" smtClean="0"/>
              <a:t>     - 95% CL upper limits on </a:t>
            </a:r>
            <a:r>
              <a:rPr lang="en-US" sz="2000" dirty="0"/>
              <a:t>the </a:t>
            </a:r>
            <a:r>
              <a:rPr lang="en-US" sz="2000" dirty="0" smtClean="0"/>
              <a:t>production </a:t>
            </a:r>
            <a:r>
              <a:rPr lang="en-US" sz="2000" dirty="0" err="1" smtClean="0">
                <a:cs typeface="Arial"/>
              </a:rPr>
              <a:t>σ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/>
              <a:t>of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spin</a:t>
            </a:r>
            <a:r>
              <a:rPr lang="en-US" sz="2000" baseline="-25000" dirty="0"/>
              <a:t> </a:t>
            </a:r>
            <a:r>
              <a:rPr lang="en-US" sz="2000" baseline="-25000" dirty="0" smtClean="0"/>
              <a:t>0/2</a:t>
            </a:r>
            <a:r>
              <a:rPr lang="en-US" sz="2000" dirty="0" smtClean="0"/>
              <a:t> to </a:t>
            </a:r>
            <a:r>
              <a:rPr lang="en" sz="2000" dirty="0" smtClean="0"/>
              <a:t>HH </a:t>
            </a:r>
            <a:r>
              <a:rPr lang="en-US" sz="2000" dirty="0" smtClean="0"/>
              <a:t>to 2b2l2</a:t>
            </a:r>
            <a:r>
              <a:rPr lang="en-US" sz="2000" dirty="0" smtClean="0">
                <a:latin typeface="Times"/>
                <a:cs typeface="Times"/>
              </a:rPr>
              <a:t>ν</a:t>
            </a:r>
          </a:p>
          <a:p>
            <a:endParaRPr lang="en-US" sz="2000" dirty="0" smtClean="0">
              <a:latin typeface="Times"/>
              <a:cs typeface="Time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We c</a:t>
            </a:r>
            <a:r>
              <a:rPr lang="en-US" sz="2000" dirty="0" smtClean="0">
                <a:sym typeface="Arial"/>
              </a:rPr>
              <a:t>ombine </a:t>
            </a:r>
            <a:r>
              <a:rPr lang="en-US" sz="2000" dirty="0" err="1">
                <a:sym typeface="Arial"/>
              </a:rPr>
              <a:t>μμ</a:t>
            </a:r>
            <a:r>
              <a:rPr lang="en-US" sz="2000" dirty="0">
                <a:sym typeface="Arial"/>
              </a:rPr>
              <a:t> and </a:t>
            </a:r>
            <a:r>
              <a:rPr lang="en-US" sz="2000" dirty="0" err="1">
                <a:sym typeface="Arial"/>
              </a:rPr>
              <a:t>ee</a:t>
            </a:r>
            <a:r>
              <a:rPr lang="en-US" sz="2000" dirty="0">
                <a:sym typeface="Arial"/>
              </a:rPr>
              <a:t> channels</a:t>
            </a:r>
          </a:p>
          <a:p>
            <a:endParaRPr lang="en-US" sz="2000" dirty="0">
              <a:latin typeface="Times"/>
              <a:cs typeface="Time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Results are compared with the WED theory</a:t>
            </a:r>
            <a:endParaRPr lang="en-US" sz="2000" dirty="0">
              <a:sym typeface="Arial"/>
            </a:endParaRPr>
          </a:p>
          <a:p>
            <a:endParaRPr lang="en-US" sz="2000" dirty="0" smtClean="0">
              <a:latin typeface="Times"/>
              <a:cs typeface="Times"/>
            </a:endParaRPr>
          </a:p>
          <a:p>
            <a:endParaRPr lang="en-US" sz="2000" dirty="0" smtClean="0">
              <a:sym typeface="Arial"/>
            </a:endParaRPr>
          </a:p>
          <a:p>
            <a:endParaRPr lang="en-US" sz="2000" dirty="0"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44089" y="152824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Analysis in a nutshell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1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947944" y="-399135"/>
            <a:ext cx="894777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Data, MC samples, and Triggers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888" y="1091200"/>
            <a:ext cx="9986421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DATA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Data collected during 2016: </a:t>
            </a:r>
          </a:p>
          <a:p>
            <a:r>
              <a:rPr lang="en-US" dirty="0" smtClean="0"/>
              <a:t>     - </a:t>
            </a:r>
            <a:r>
              <a:rPr lang="en-US" dirty="0" err="1" smtClean="0"/>
              <a:t>DoubleMuon</a:t>
            </a:r>
            <a:r>
              <a:rPr lang="en-US" dirty="0" smtClean="0"/>
              <a:t> and </a:t>
            </a:r>
            <a:r>
              <a:rPr lang="en-US" dirty="0" err="1" smtClean="0"/>
              <a:t>DoubleEG</a:t>
            </a:r>
            <a:r>
              <a:rPr lang="en-US" dirty="0" smtClean="0"/>
              <a:t> data sets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SIGNAL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 smtClean="0">
                <a:solidFill>
                  <a:srgbClr val="0000FF"/>
                </a:solidFill>
              </a:rPr>
              <a:t> 250 </a:t>
            </a:r>
            <a:r>
              <a:rPr lang="en-US" dirty="0" err="1" smtClean="0">
                <a:solidFill>
                  <a:srgbClr val="0000FF"/>
                </a:solidFill>
              </a:rPr>
              <a:t>GeV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is-IS" b="1" dirty="0" smtClean="0">
                <a:solidFill>
                  <a:srgbClr val="0000FF"/>
                </a:solidFill>
              </a:rPr>
              <a:t>→ </a:t>
            </a:r>
            <a:r>
              <a:rPr lang="en-US" dirty="0" smtClean="0">
                <a:solidFill>
                  <a:srgbClr val="0000FF"/>
                </a:solidFill>
              </a:rPr>
              <a:t>1000 </a:t>
            </a:r>
            <a:r>
              <a:rPr lang="en-US" dirty="0" err="1" smtClean="0">
                <a:solidFill>
                  <a:srgbClr val="0000FF"/>
                </a:solidFill>
              </a:rPr>
              <a:t>GeV</a:t>
            </a:r>
            <a:endParaRPr lang="en-US" dirty="0" smtClean="0">
              <a:solidFill>
                <a:srgbClr val="0000FF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Gluon Fusion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X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 smtClean="0"/>
              <a:t>HH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</a:t>
            </a:r>
            <a:r>
              <a:rPr lang="en-US" dirty="0" err="1" smtClean="0"/>
              <a:t>bbZZ</a:t>
            </a:r>
            <a:r>
              <a:rPr lang="en-US" dirty="0" smtClean="0"/>
              <a:t>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2b2l2</a:t>
            </a:r>
            <a:r>
              <a:rPr lang="en-US" dirty="0" smtClean="0">
                <a:latin typeface="Times"/>
                <a:cs typeface="Times"/>
              </a:rPr>
              <a:t>ν</a:t>
            </a:r>
            <a:r>
              <a:rPr lang="en-US" dirty="0"/>
              <a:t> </a:t>
            </a:r>
            <a:r>
              <a:rPr lang="en-US" dirty="0" smtClean="0"/>
              <a:t>for ‘ZZ part’ </a:t>
            </a:r>
            <a:br>
              <a:rPr lang="en-US" dirty="0" smtClean="0"/>
            </a:br>
            <a:r>
              <a:rPr lang="en-US" dirty="0" smtClean="0"/>
              <a:t>of signal, this is our signature</a:t>
            </a:r>
            <a:endParaRPr lang="en-US" b="1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Gluon </a:t>
            </a:r>
            <a:r>
              <a:rPr lang="en-US" dirty="0"/>
              <a:t>Fusion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X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 smtClean="0"/>
              <a:t>HH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</a:t>
            </a:r>
            <a:r>
              <a:rPr lang="en-US" dirty="0" err="1" smtClean="0"/>
              <a:t>bbWW</a:t>
            </a:r>
            <a:r>
              <a:rPr lang="en-US" dirty="0" smtClean="0"/>
              <a:t> 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-US" dirty="0" smtClean="0"/>
              <a:t> 2bl</a:t>
            </a:r>
            <a:r>
              <a:rPr lang="en-US" dirty="0" smtClean="0">
                <a:latin typeface="Times"/>
                <a:cs typeface="Times"/>
              </a:rPr>
              <a:t>ν</a:t>
            </a:r>
            <a:r>
              <a:rPr lang="en-US" dirty="0"/>
              <a:t>l</a:t>
            </a:r>
            <a:r>
              <a:rPr lang="en-US" dirty="0">
                <a:latin typeface="Times"/>
                <a:cs typeface="Times"/>
              </a:rPr>
              <a:t>ν</a:t>
            </a:r>
            <a:r>
              <a:rPr lang="en-US" dirty="0" smtClean="0"/>
              <a:t> for ‘WW part’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signal, </a:t>
            </a:r>
            <a:r>
              <a:rPr lang="en-US" dirty="0" smtClean="0"/>
              <a:t>which also enters our selection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BACKGROUND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" dirty="0" smtClean="0"/>
              <a:t>D</a:t>
            </a:r>
            <a:r>
              <a:rPr lang="en-US" dirty="0" err="1" smtClean="0"/>
              <a:t>rell</a:t>
            </a:r>
            <a:r>
              <a:rPr lang="en-US" dirty="0" smtClean="0"/>
              <a:t>-Yan (D</a:t>
            </a:r>
            <a:r>
              <a:rPr lang="en" dirty="0" smtClean="0"/>
              <a:t>Y</a:t>
            </a:r>
            <a:r>
              <a:rPr lang="en-US" dirty="0" smtClean="0"/>
              <a:t>)</a:t>
            </a:r>
            <a:r>
              <a:rPr lang="en" dirty="0" smtClean="0"/>
              <a:t> in </a:t>
            </a:r>
            <a:r>
              <a:rPr lang="en" dirty="0"/>
              <a:t>association with </a:t>
            </a:r>
            <a:r>
              <a:rPr lang="en" dirty="0" smtClean="0"/>
              <a:t>1</a:t>
            </a:r>
            <a:r>
              <a:rPr lang="is-IS" b="1" dirty="0">
                <a:solidFill>
                  <a:srgbClr val="000000"/>
                </a:solidFill>
              </a:rPr>
              <a:t>→</a:t>
            </a:r>
            <a:r>
              <a:rPr lang="en" dirty="0" smtClean="0"/>
              <a:t>4 jets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top anti-top (TT)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Single top (ST), </a:t>
            </a:r>
            <a:r>
              <a:rPr lang="en-US" dirty="0" err="1" smtClean="0"/>
              <a:t>Dibosons</a:t>
            </a:r>
            <a:r>
              <a:rPr lang="en-US" dirty="0" smtClean="0"/>
              <a:t>, and ZH are minor background processes </a:t>
            </a:r>
            <a:br>
              <a:rPr lang="en-US" dirty="0" smtClean="0"/>
            </a:br>
            <a:r>
              <a:rPr lang="en-US" dirty="0" smtClean="0"/>
              <a:t>but also pass our selection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90"/>
                </a:solidFill>
              </a:rPr>
              <a:t>TRIGGERS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     1</a:t>
            </a:r>
            <a:r>
              <a:rPr lang="en-US" baseline="30000" dirty="0"/>
              <a:t>st</a:t>
            </a:r>
            <a:r>
              <a:rPr lang="en-US" dirty="0"/>
              <a:t> Electron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23 </a:t>
            </a:r>
            <a:r>
              <a:rPr lang="en-US" dirty="0" err="1"/>
              <a:t>GeV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Electron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12 </a:t>
            </a:r>
            <a:r>
              <a:rPr lang="en-US" dirty="0" err="1"/>
              <a:t>GeV</a:t>
            </a:r>
            <a:endParaRPr lang="en-US" dirty="0"/>
          </a:p>
          <a:p>
            <a:r>
              <a:rPr lang="en-US" dirty="0"/>
              <a:t>    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Muon</a:t>
            </a:r>
            <a:r>
              <a:rPr lang="en-US" dirty="0"/>
              <a:t>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17 </a:t>
            </a:r>
            <a:r>
              <a:rPr lang="en-US" dirty="0" err="1"/>
              <a:t>GeV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Muon</a:t>
            </a:r>
            <a:r>
              <a:rPr lang="en-US" dirty="0"/>
              <a:t> has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8 </a:t>
            </a:r>
            <a:r>
              <a:rPr lang="en-US" dirty="0" err="1"/>
              <a:t>GeV</a:t>
            </a:r>
            <a:endParaRPr lang="en-US" dirty="0"/>
          </a:p>
          <a:p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7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2115" y="2784078"/>
            <a:ext cx="8353727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            Physics objects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7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1509748" y="-47035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solidFill>
                  <a:srgbClr val="000090"/>
                </a:solidFill>
              </a:rPr>
              <a:t>Physics objects and corrections</a:t>
            </a:r>
            <a:endParaRPr lang="en-US" sz="34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152" y="643202"/>
            <a:ext cx="877338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Jets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- Particle Flow </a:t>
            </a:r>
            <a:r>
              <a:rPr lang="en-US" sz="2000" dirty="0"/>
              <a:t>anti-</a:t>
            </a:r>
            <a:r>
              <a:rPr lang="en-US" sz="2000" dirty="0" err="1"/>
              <a:t>k</a:t>
            </a:r>
            <a:r>
              <a:rPr lang="en-US" sz="2000" baseline="-25000" dirty="0" err="1"/>
              <a:t>T</a:t>
            </a:r>
            <a:r>
              <a:rPr lang="en-US" sz="2000" dirty="0"/>
              <a:t> </a:t>
            </a:r>
            <a:r>
              <a:rPr lang="en-US" sz="2000" dirty="0" smtClean="0"/>
              <a:t>(Charged </a:t>
            </a:r>
            <a:r>
              <a:rPr lang="en-US" sz="2000" dirty="0"/>
              <a:t>H</a:t>
            </a:r>
            <a:r>
              <a:rPr lang="en-US" sz="2000" dirty="0" smtClean="0"/>
              <a:t>adron Subtracted) jets, JES </a:t>
            </a:r>
            <a:r>
              <a:rPr lang="en-US" sz="2000" dirty="0"/>
              <a:t>and JER </a:t>
            </a:r>
            <a:r>
              <a:rPr lang="en-US" sz="2000" dirty="0" smtClean="0"/>
              <a:t>corrections are applied. </a:t>
            </a:r>
            <a:endParaRPr lang="en-US" sz="2000" dirty="0"/>
          </a:p>
          <a:p>
            <a:r>
              <a:rPr lang="en-US" sz="2000" dirty="0" smtClean="0"/>
              <a:t>- Loose </a:t>
            </a:r>
            <a:r>
              <a:rPr lang="en-US" sz="2000" dirty="0"/>
              <a:t>jet ID and PU-ID </a:t>
            </a:r>
            <a:r>
              <a:rPr lang="en-US" sz="2000" dirty="0" smtClean="0"/>
              <a:t>applied, also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&gt; 30 </a:t>
            </a:r>
            <a:r>
              <a:rPr lang="en-US" sz="2000" dirty="0" err="1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</a:t>
            </a:r>
            <a:r>
              <a:rPr lang="en-US" sz="2000" dirty="0" smtClean="0"/>
              <a:t>2.4</a:t>
            </a:r>
          </a:p>
          <a:p>
            <a:endParaRPr lang="en-US" sz="2000" b="1" dirty="0"/>
          </a:p>
          <a:p>
            <a:r>
              <a:rPr lang="en-US" sz="2000" b="1" dirty="0"/>
              <a:t>b</a:t>
            </a:r>
            <a:r>
              <a:rPr lang="en-US" sz="2000" b="1" dirty="0" smtClean="0"/>
              <a:t> tagging</a:t>
            </a:r>
          </a:p>
          <a:p>
            <a:r>
              <a:rPr lang="en-US" sz="2000" dirty="0" smtClean="0"/>
              <a:t>- CMVAv2 algorithm that uses 6 simpler taggers, WP Medium is applied</a:t>
            </a:r>
          </a:p>
          <a:p>
            <a:r>
              <a:rPr lang="en-US" sz="2000" dirty="0" smtClean="0"/>
              <a:t>- b tagging/</a:t>
            </a:r>
            <a:r>
              <a:rPr lang="en-US" sz="2000" dirty="0" err="1" smtClean="0"/>
              <a:t>mistagging</a:t>
            </a:r>
            <a:r>
              <a:rPr lang="en-US" sz="2000" dirty="0" smtClean="0"/>
              <a:t> scale factors applied as weights</a:t>
            </a:r>
          </a:p>
          <a:p>
            <a:endParaRPr lang="en-US" sz="2000" dirty="0"/>
          </a:p>
          <a:p>
            <a:r>
              <a:rPr lang="en-US" sz="2000" b="1" dirty="0" smtClean="0"/>
              <a:t>Electrons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 smtClean="0"/>
              <a:t>- MVA Identification WP Loose,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25/15 </a:t>
            </a:r>
            <a:r>
              <a:rPr lang="en-US" sz="2000" dirty="0" err="1" smtClean="0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</a:t>
            </a:r>
            <a:r>
              <a:rPr lang="en-US" sz="2000" dirty="0" smtClean="0"/>
              <a:t>2.5. Identification (ID), Isolation (ISO), High-level Trigger (HLT) scale factors (SFs) are applied</a:t>
            </a:r>
            <a:endParaRPr lang="en-US" sz="2000" dirty="0"/>
          </a:p>
          <a:p>
            <a:r>
              <a:rPr lang="en-US" sz="2000" dirty="0" smtClean="0"/>
              <a:t>- </a:t>
            </a:r>
            <a:r>
              <a:rPr lang="en-US" sz="2000" dirty="0"/>
              <a:t>Particle </a:t>
            </a:r>
            <a:r>
              <a:rPr lang="en-US" sz="2000" dirty="0" smtClean="0"/>
              <a:t>Flow </a:t>
            </a:r>
            <a:r>
              <a:rPr lang="en-US" sz="2000" dirty="0"/>
              <a:t>relative isolation &lt; 0.06 </a:t>
            </a:r>
            <a:r>
              <a:rPr lang="en-US" sz="2000" dirty="0" smtClean="0"/>
              <a:t>(</a:t>
            </a:r>
            <a:r>
              <a:rPr lang="en-US" sz="2000" dirty="0" err="1" smtClean="0">
                <a:latin typeface="Lucida Grande"/>
                <a:ea typeface="Lucida Grande"/>
                <a:cs typeface="Lucida Grande"/>
                <a:sym typeface="Zapf Dingbats"/>
              </a:rPr>
              <a:t>ρ</a:t>
            </a:r>
            <a:r>
              <a:rPr lang="en-US" sz="2000" dirty="0" smtClean="0"/>
              <a:t>-subtracted, cone ΔR </a:t>
            </a:r>
            <a:r>
              <a:rPr lang="en-US" sz="2000" dirty="0"/>
              <a:t>= </a:t>
            </a:r>
            <a:r>
              <a:rPr lang="en-US" sz="2000" dirty="0" smtClean="0"/>
              <a:t>0.3)</a:t>
            </a:r>
          </a:p>
          <a:p>
            <a:endParaRPr lang="en-US" sz="2000" dirty="0"/>
          </a:p>
          <a:p>
            <a:r>
              <a:rPr lang="en-US" sz="2000" b="1" dirty="0" err="1" smtClean="0"/>
              <a:t>Muons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- Loose </a:t>
            </a:r>
            <a:r>
              <a:rPr lang="en-US" sz="2000" dirty="0"/>
              <a:t>global </a:t>
            </a:r>
            <a:r>
              <a:rPr lang="en-US" sz="2000" dirty="0" err="1"/>
              <a:t>muon</a:t>
            </a:r>
            <a:r>
              <a:rPr lang="en-US" sz="2000" dirty="0"/>
              <a:t>,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20/15 </a:t>
            </a:r>
            <a:r>
              <a:rPr lang="en-US" sz="2000" dirty="0" err="1"/>
              <a:t>GeV</a:t>
            </a:r>
            <a:r>
              <a:rPr lang="en-US" sz="2000" dirty="0"/>
              <a:t> and |</a:t>
            </a:r>
            <a:r>
              <a:rPr lang="en-US" sz="2000" dirty="0" err="1"/>
              <a:t>η</a:t>
            </a:r>
            <a:r>
              <a:rPr lang="en-US" sz="2000" dirty="0"/>
              <a:t>| &lt; 2.4, ID, ISO, </a:t>
            </a:r>
            <a:r>
              <a:rPr lang="en-US" sz="2000" dirty="0" smtClean="0"/>
              <a:t>TRK, HLT SFs</a:t>
            </a:r>
            <a:endParaRPr lang="en-US" sz="2000" dirty="0"/>
          </a:p>
          <a:p>
            <a:r>
              <a:rPr lang="en-US" sz="2000" dirty="0" smtClean="0"/>
              <a:t>- </a:t>
            </a:r>
            <a:r>
              <a:rPr lang="en-US" sz="2000" dirty="0"/>
              <a:t>Particle Flow  relative isolation &lt; 0.15 </a:t>
            </a:r>
            <a:r>
              <a:rPr lang="en-US" sz="2000" dirty="0" smtClean="0"/>
              <a:t>(</a:t>
            </a:r>
            <a:r>
              <a:rPr lang="en-US" sz="2000" dirty="0" err="1" smtClean="0"/>
              <a:t>Δ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β</a:t>
            </a:r>
            <a:r>
              <a:rPr lang="en-US" sz="2000" dirty="0" smtClean="0"/>
              <a:t>-subtracted, cone ΔR </a:t>
            </a:r>
            <a:r>
              <a:rPr lang="en-US" sz="2000" dirty="0"/>
              <a:t>= </a:t>
            </a:r>
            <a:r>
              <a:rPr lang="en-US" sz="2000" dirty="0" smtClean="0"/>
              <a:t>0.4)</a:t>
            </a:r>
          </a:p>
          <a:p>
            <a:endParaRPr lang="en-US" sz="2000" dirty="0"/>
          </a:p>
          <a:p>
            <a:r>
              <a:rPr lang="en-US" sz="2000" b="1" dirty="0" smtClean="0"/>
              <a:t>Missing </a:t>
            </a:r>
            <a:r>
              <a:rPr lang="en-US" sz="2000" b="1" dirty="0" err="1"/>
              <a:t>p</a:t>
            </a:r>
            <a:r>
              <a:rPr lang="en-US" sz="2000" b="1" baseline="-25000" dirty="0" err="1" smtClean="0"/>
              <a:t>T</a:t>
            </a:r>
            <a:r>
              <a:rPr lang="en-US" sz="2000" b="1" dirty="0"/>
              <a:t>: </a:t>
            </a:r>
            <a:endParaRPr lang="en-US" sz="2000" dirty="0"/>
          </a:p>
          <a:p>
            <a:r>
              <a:rPr lang="en-US" sz="2000" dirty="0" smtClean="0"/>
              <a:t>- Particle Flow missing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with all needed corrections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39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2115" y="2784078"/>
            <a:ext cx="8353727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           Event selection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2833182" y="-399135"/>
            <a:ext cx="944712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 dirty="0" smtClean="0">
                <a:solidFill>
                  <a:srgbClr val="000090"/>
                </a:solidFill>
              </a:rPr>
              <a:t>Event selection</a:t>
            </a:r>
            <a:endParaRPr lang="en-US" sz="3700" b="1" dirty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9429" y="1210232"/>
            <a:ext cx="8026334" cy="657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 smtClean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/>
              <a:t>Z boson and Higgs boson candidates:</a:t>
            </a:r>
            <a:endParaRPr lang="en-US" sz="2000" dirty="0"/>
          </a:p>
          <a:p>
            <a:r>
              <a:rPr lang="en-US" sz="2000" dirty="0" smtClean="0"/>
              <a:t>    - Z</a:t>
            </a:r>
            <a:r>
              <a:rPr lang="en-US" sz="2000" dirty="0"/>
              <a:t>(</a:t>
            </a:r>
            <a:r>
              <a:rPr lang="en-US" sz="2000" dirty="0" err="1"/>
              <a:t>μμ</a:t>
            </a:r>
            <a:r>
              <a:rPr lang="en-US" sz="2000" dirty="0" smtClean="0"/>
              <a:t>): two opposite</a:t>
            </a:r>
            <a:r>
              <a:rPr lang="en-US" sz="2000" dirty="0"/>
              <a:t>-</a:t>
            </a:r>
            <a:r>
              <a:rPr lang="en-US" sz="2000" dirty="0" smtClean="0"/>
              <a:t>sign </a:t>
            </a:r>
            <a:r>
              <a:rPr lang="en-US" sz="2000" dirty="0" err="1" smtClean="0"/>
              <a:t>muons</a:t>
            </a:r>
            <a:r>
              <a:rPr lang="en-US" sz="2000" dirty="0" smtClean="0"/>
              <a:t> with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&gt; </a:t>
            </a:r>
            <a:r>
              <a:rPr lang="en-US" sz="2000" dirty="0" smtClean="0"/>
              <a:t>20/15 </a:t>
            </a:r>
            <a:r>
              <a:rPr lang="en-US" sz="2000" dirty="0" err="1" smtClean="0"/>
              <a:t>GeV</a:t>
            </a:r>
            <a:endParaRPr lang="en-US" sz="2000" dirty="0"/>
          </a:p>
          <a:p>
            <a:r>
              <a:rPr lang="en-US" sz="2000" dirty="0" smtClean="0"/>
              <a:t>    - Z</a:t>
            </a:r>
            <a:r>
              <a:rPr lang="en-US" sz="2000" dirty="0"/>
              <a:t>(</a:t>
            </a:r>
            <a:r>
              <a:rPr lang="en-US" sz="2000" dirty="0" err="1"/>
              <a:t>ee</a:t>
            </a:r>
            <a:r>
              <a:rPr lang="en-US" sz="2000" dirty="0" smtClean="0"/>
              <a:t>): two opposite</a:t>
            </a:r>
            <a:r>
              <a:rPr lang="en-US" sz="2000" dirty="0"/>
              <a:t>-</a:t>
            </a:r>
            <a:r>
              <a:rPr lang="en-US" sz="2000" dirty="0" smtClean="0"/>
              <a:t>sign electrons with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25/15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r>
              <a:rPr lang="en-US" sz="2000" dirty="0" smtClean="0"/>
              <a:t>    - H(bb): a pair of b-jets with the highest CMVAv2 discriminant value</a:t>
            </a:r>
            <a:endParaRPr lang="en-US" sz="2000" dirty="0"/>
          </a:p>
          <a:p>
            <a:endParaRPr lang="en-US" sz="2000" dirty="0"/>
          </a:p>
          <a:p>
            <a:pP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 • </a:t>
            </a:r>
            <a:r>
              <a:rPr lang="en-US" sz="2000" dirty="0" smtClean="0"/>
              <a:t>On the way to HH system:</a:t>
            </a:r>
          </a:p>
          <a:p>
            <a:r>
              <a:rPr lang="en-US" sz="2000" dirty="0" smtClean="0"/>
              <a:t>    - </a:t>
            </a:r>
            <a:r>
              <a:rPr lang="en" sz="2000" dirty="0" smtClean="0">
                <a:ea typeface="Arial"/>
                <a:cs typeface="Arial"/>
                <a:sym typeface="Arial"/>
              </a:rPr>
              <a:t>≧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2 b-jets</a:t>
            </a: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20</a:t>
            </a:r>
            <a:r>
              <a:rPr lang="en" sz="2000" dirty="0" smtClean="0">
                <a:ea typeface="Arial"/>
                <a:cs typeface="Arial"/>
                <a:sym typeface="Arial"/>
              </a:rPr>
              <a:t> </a:t>
            </a:r>
            <a:r>
              <a:rPr lang="en" sz="2000" dirty="0">
                <a:ea typeface="Arial"/>
                <a:cs typeface="Arial"/>
                <a:sym typeface="Arial"/>
              </a:rPr>
              <a:t>GeV &lt; H</a:t>
            </a:r>
            <a:r>
              <a:rPr lang="en" sz="2000" baseline="-25000" dirty="0">
                <a:ea typeface="Arial"/>
                <a:cs typeface="Arial"/>
                <a:sym typeface="Arial"/>
              </a:rPr>
              <a:t>bb</a:t>
            </a:r>
            <a:r>
              <a:rPr lang="en" sz="2000" dirty="0">
                <a:ea typeface="Arial"/>
                <a:cs typeface="Arial"/>
                <a:sym typeface="Arial"/>
              </a:rPr>
              <a:t> mass 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2 </a:t>
            </a:r>
            <a:r>
              <a:rPr lang="en-US" sz="2000" dirty="0">
                <a:ea typeface="Arial"/>
                <a:cs typeface="Arial"/>
                <a:sym typeface="Arial"/>
              </a:rPr>
              <a:t>leptons</a:t>
            </a:r>
            <a:endParaRPr lang="en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smtClean="0">
                <a:ea typeface="Arial"/>
                <a:cs typeface="Arial"/>
                <a:sym typeface="Arial"/>
              </a:rPr>
              <a:t>7</a:t>
            </a:r>
            <a:r>
              <a:rPr lang="en" sz="2000" dirty="0" smtClean="0">
                <a:ea typeface="Arial"/>
                <a:cs typeface="Arial"/>
                <a:sym typeface="Arial"/>
              </a:rPr>
              <a:t>6 </a:t>
            </a:r>
            <a:r>
              <a:rPr lang="en" sz="2000" dirty="0">
                <a:ea typeface="Arial"/>
                <a:cs typeface="Arial"/>
                <a:sym typeface="Arial"/>
              </a:rPr>
              <a:t>GeV &lt; </a:t>
            </a:r>
            <a:r>
              <a:rPr lang="en-US" sz="2000" dirty="0" err="1"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err="1"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" sz="2000" dirty="0" smtClean="0">
                <a:ea typeface="Arial"/>
                <a:cs typeface="Arial"/>
                <a:sym typeface="Arial"/>
              </a:rPr>
              <a:t>mass</a:t>
            </a:r>
            <a:r>
              <a:rPr lang="en-US" sz="2000" dirty="0" smtClean="0">
                <a:ea typeface="Arial"/>
                <a:cs typeface="Arial"/>
                <a:sym typeface="Arial"/>
              </a:rPr>
              <a:t> to be orthogonal to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bbWW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measurement</a:t>
            </a: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- Missing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 selection to be orthogonal to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bbZZ</a:t>
            </a:r>
            <a:r>
              <a:rPr lang="en-US" sz="2000" dirty="0" smtClean="0">
                <a:ea typeface="Arial"/>
                <a:cs typeface="Arial"/>
                <a:sym typeface="Arial"/>
              </a:rPr>
              <a:t> in 2b2l2q</a:t>
            </a: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state</a:t>
            </a:r>
            <a:endParaRPr lang="en-US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/>
              <a:t>    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err="1" smtClean="0"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>
                <a:ea typeface="Arial"/>
                <a:cs typeface="Arial"/>
                <a:sym typeface="Arial"/>
              </a:rPr>
              <a:t>+ </a:t>
            </a:r>
            <a:r>
              <a:rPr lang="en" sz="2000" dirty="0">
                <a:ea typeface="Arial"/>
                <a:cs typeface="Arial"/>
                <a:sym typeface="Arial"/>
              </a:rPr>
              <a:t>H</a:t>
            </a:r>
            <a:r>
              <a:rPr lang="en" sz="2000" baseline="-25000" dirty="0">
                <a:ea typeface="Arial"/>
                <a:cs typeface="Arial"/>
                <a:sym typeface="Arial"/>
              </a:rPr>
              <a:t>bb</a:t>
            </a:r>
            <a:r>
              <a:rPr lang="en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+ m</a:t>
            </a:r>
            <a:r>
              <a:rPr lang="en-US" sz="2000" dirty="0" smtClean="0">
                <a:ea typeface="Arial"/>
                <a:cs typeface="Arial"/>
                <a:sym typeface="Arial"/>
              </a:rPr>
              <a:t>issing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ea typeface="Arial"/>
                <a:cs typeface="Arial"/>
                <a:sym typeface="Arial"/>
              </a:rPr>
              <a:t>≈ HH </a:t>
            </a:r>
            <a:r>
              <a:rPr lang="en-US" sz="2000" dirty="0"/>
              <a:t>candidate 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- Requirement on the pseudo-t</a:t>
            </a:r>
            <a:r>
              <a:rPr lang="en" sz="2000" dirty="0" smtClean="0">
                <a:ea typeface="Arial"/>
                <a:cs typeface="Arial"/>
                <a:sym typeface="Arial"/>
              </a:rPr>
              <a:t>ransverse </a:t>
            </a:r>
            <a:endParaRPr lang="en-US" sz="2000" dirty="0">
              <a:ea typeface="Arial"/>
              <a:cs typeface="Arial"/>
              <a:sym typeface="Arial"/>
            </a:endParaRPr>
          </a:p>
          <a:p>
            <a:r>
              <a:rPr lang="en-US" sz="2000" dirty="0" smtClean="0">
                <a:ea typeface="Arial"/>
                <a:cs typeface="Arial"/>
                <a:sym typeface="Arial"/>
              </a:rPr>
              <a:t>      </a:t>
            </a:r>
            <a:r>
              <a:rPr lang="en" sz="2000" dirty="0" smtClean="0">
                <a:ea typeface="Arial"/>
                <a:cs typeface="Arial"/>
                <a:sym typeface="Arial"/>
              </a:rPr>
              <a:t>mass of HH</a:t>
            </a:r>
            <a:r>
              <a:rPr lang="en-US" sz="2000" dirty="0" smtClean="0">
                <a:ea typeface="Arial"/>
                <a:cs typeface="Arial"/>
                <a:sym typeface="Arial"/>
              </a:rPr>
              <a:t> </a:t>
            </a:r>
            <a:r>
              <a:rPr lang="en" sz="2000" dirty="0" smtClean="0">
                <a:ea typeface="Arial"/>
                <a:cs typeface="Arial"/>
                <a:sym typeface="Arial"/>
              </a:rPr>
              <a:t>≧</a:t>
            </a:r>
            <a:r>
              <a:rPr lang="en-US" sz="2000" dirty="0" smtClean="0">
                <a:ea typeface="Arial"/>
                <a:cs typeface="Arial"/>
                <a:sym typeface="Arial"/>
              </a:rPr>
              <a:t> 10</a:t>
            </a:r>
            <a:r>
              <a:rPr lang="en" sz="2000" dirty="0" smtClean="0">
                <a:ea typeface="Arial"/>
                <a:cs typeface="Arial"/>
                <a:sym typeface="Arial"/>
              </a:rPr>
              <a:t>0 GeV</a:t>
            </a:r>
            <a:endParaRPr lang="en-US" sz="2000" dirty="0" smtClean="0">
              <a:ea typeface="Arial"/>
              <a:cs typeface="Arial"/>
              <a:sym typeface="Arial"/>
            </a:endParaRPr>
          </a:p>
          <a:p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    </a:t>
            </a:r>
            <a:endParaRPr lang="en" sz="2000" dirty="0">
              <a:ea typeface="Arial"/>
              <a:cs typeface="Arial"/>
              <a:sym typeface="Arial"/>
            </a:endParaRP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>
              <a:ea typeface="Arial"/>
              <a:cs typeface="Arial"/>
              <a:sym typeface="Arial"/>
            </a:endParaRP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Arial" pitchFamily="34" charset="0"/>
              <a:buNone/>
            </a:pPr>
            <a:endParaRPr lang="en" sz="2000" dirty="0"/>
          </a:p>
          <a:p>
            <a:endParaRPr lang="en-US" sz="2000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971651"/>
              </p:ext>
            </p:extLst>
          </p:nvPr>
        </p:nvGraphicFramePr>
        <p:xfrm>
          <a:off x="5745030" y="4752309"/>
          <a:ext cx="2114354" cy="507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4" imgW="1333500" imgH="304800" progId="Equation.3">
                  <p:embed/>
                </p:oleObj>
              </mc:Choice>
              <mc:Fallback>
                <p:oleObj name="Equation" r:id="rId4" imgW="1333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45030" y="4752309"/>
                        <a:ext cx="2114354" cy="507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587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04707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Signal and control regions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231155" y="1323233"/>
            <a:ext cx="9503950" cy="174001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Three regions are defined:</a:t>
            </a:r>
            <a:b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Signal Region (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ea typeface="Arial"/>
                <a:cs typeface="Arial"/>
                <a:sym typeface="Arial"/>
              </a:rPr>
              <a:t>SR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:            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[76, 106], 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mass = [90, 150]</a:t>
            </a: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Control region DY (</a:t>
            </a:r>
            <a:r>
              <a:rPr lang="en-US" sz="2000" b="1" dirty="0" smtClean="0">
                <a:solidFill>
                  <a:srgbClr val="008000"/>
                </a:solidFill>
                <a:ea typeface="Arial"/>
                <a:cs typeface="Arial"/>
                <a:sym typeface="Arial"/>
              </a:rPr>
              <a:t>CRDY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):  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= [76, 106],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]90-150[</a:t>
            </a:r>
          </a:p>
          <a:p>
            <a:pPr marL="457200" indent="-35560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Control region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TT (</a:t>
            </a:r>
            <a:r>
              <a:rPr lang="en-US" sz="2000" b="1" dirty="0" smtClean="0">
                <a:solidFill>
                  <a:srgbClr val="FF0000"/>
                </a:solidFill>
                <a:ea typeface="Arial"/>
                <a:cs typeface="Arial"/>
                <a:sym typeface="Arial"/>
              </a:rPr>
              <a:t>CRTT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):   Z</a:t>
            </a:r>
            <a:r>
              <a:rPr lang="en-US" sz="2000" i="1" baseline="-25000" dirty="0" smtClean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 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&gt; 106,           H</a:t>
            </a:r>
            <a:r>
              <a:rPr lang="en-US" sz="2000" baseline="-25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= [90, 150</a:t>
            </a:r>
            <a:r>
              <a:rPr lang="en-US" sz="2000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]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34765" y="2638880"/>
            <a:ext cx="4632776" cy="3974314"/>
            <a:chOff x="2534765" y="2638880"/>
            <a:chExt cx="4632776" cy="397431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885147" y="6226140"/>
              <a:ext cx="333955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885147" y="4050124"/>
              <a:ext cx="0" cy="21760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85147" y="5468932"/>
              <a:ext cx="33395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885147" y="4730335"/>
              <a:ext cx="3339555" cy="12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624925" y="4050124"/>
              <a:ext cx="0" cy="21760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907222" y="4050124"/>
              <a:ext cx="2" cy="21760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3881539" y="4769796"/>
              <a:ext cx="754734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SR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45987" y="4769796"/>
              <a:ext cx="1278715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CRTT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05032" y="4050124"/>
              <a:ext cx="1340030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CRDY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56309" y="6226711"/>
              <a:ext cx="3711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76                 106       Zll mass</a:t>
              </a:r>
              <a:endParaRPr 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716885" y="4456760"/>
              <a:ext cx="3974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20         90        150     Hbb mass</a:t>
              </a:r>
              <a:endParaRPr lang="en-US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05033" y="5516661"/>
              <a:ext cx="1340030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CRDY</a:t>
              </a:r>
              <a:endPara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9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55917" y="275419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Background reduction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81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2296558" y="16395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90"/>
                </a:solidFill>
              </a:rPr>
              <a:t> </a:t>
            </a:r>
            <a:r>
              <a:rPr lang="en-US" sz="3600" b="1" dirty="0" smtClean="0">
                <a:solidFill>
                  <a:srgbClr val="000090"/>
                </a:solidFill>
              </a:rPr>
              <a:t>  BDT discriminant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5570" y="1423203"/>
            <a:ext cx="898087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To </a:t>
            </a:r>
            <a:r>
              <a:rPr lang="en-US" dirty="0">
                <a:cs typeface="Arial"/>
              </a:rPr>
              <a:t>reduce </a:t>
            </a:r>
            <a:r>
              <a:rPr lang="en-US" dirty="0" smtClean="0">
                <a:cs typeface="Arial"/>
              </a:rPr>
              <a:t>background contamination </a:t>
            </a:r>
            <a:r>
              <a:rPr lang="en-US" dirty="0">
                <a:cs typeface="Arial"/>
              </a:rPr>
              <a:t>in the </a:t>
            </a:r>
            <a:r>
              <a:rPr lang="en-US" dirty="0" smtClean="0">
                <a:cs typeface="Arial"/>
              </a:rPr>
              <a:t>SR: require a </a:t>
            </a:r>
            <a:r>
              <a:rPr lang="en-US" dirty="0">
                <a:cs typeface="Arial"/>
              </a:rPr>
              <a:t>BDT </a:t>
            </a:r>
            <a:r>
              <a:rPr lang="en-US" dirty="0" smtClean="0">
                <a:cs typeface="Arial"/>
              </a:rPr>
              <a:t>selection</a:t>
            </a:r>
          </a:p>
          <a:p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BDTs are </a:t>
            </a:r>
            <a:r>
              <a:rPr lang="en-US" dirty="0">
                <a:cs typeface="Arial"/>
              </a:rPr>
              <a:t>trained on </a:t>
            </a:r>
            <a:r>
              <a:rPr lang="en-US" dirty="0" err="1">
                <a:cs typeface="Arial"/>
              </a:rPr>
              <a:t>bbZZ</a:t>
            </a:r>
            <a:r>
              <a:rPr lang="en-US" dirty="0">
                <a:cs typeface="Arial"/>
              </a:rPr>
              <a:t> signal </a:t>
            </a:r>
            <a:r>
              <a:rPr lang="en-US" dirty="0" err="1">
                <a:cs typeface="Arial"/>
              </a:rPr>
              <a:t>vs</a:t>
            </a:r>
            <a:r>
              <a:rPr lang="en-US" dirty="0">
                <a:cs typeface="Arial"/>
              </a:rPr>
              <a:t> DY&amp;TT </a:t>
            </a:r>
            <a:r>
              <a:rPr lang="en-US" dirty="0" smtClean="0">
                <a:cs typeface="Arial"/>
              </a:rPr>
              <a:t>events</a:t>
            </a: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BDT </a:t>
            </a:r>
            <a:r>
              <a:rPr lang="en-US" dirty="0" smtClean="0">
                <a:cs typeface="Arial"/>
              </a:rPr>
              <a:t>selections are </a:t>
            </a:r>
            <a:r>
              <a:rPr lang="en-US" dirty="0">
                <a:cs typeface="Arial"/>
              </a:rPr>
              <a:t>optimized for each mass hypothesis in </a:t>
            </a:r>
            <a:r>
              <a:rPr lang="en-US" dirty="0" smtClean="0">
                <a:cs typeface="Arial"/>
              </a:rPr>
              <a:t>250 </a:t>
            </a:r>
            <a:r>
              <a:rPr lang="is-IS" b="1" dirty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1000 </a:t>
            </a:r>
            <a:r>
              <a:rPr lang="en-US" dirty="0" err="1">
                <a:cs typeface="Arial"/>
              </a:rPr>
              <a:t>GeV</a:t>
            </a:r>
            <a:r>
              <a:rPr lang="en-US" dirty="0">
                <a:cs typeface="Arial"/>
              </a:rPr>
              <a:t> and each </a:t>
            </a:r>
            <a:r>
              <a:rPr lang="en-US" dirty="0"/>
              <a:t>channel (</a:t>
            </a:r>
            <a:r>
              <a:rPr lang="en-US" dirty="0" err="1">
                <a:cs typeface="Arial"/>
              </a:rPr>
              <a:t>ee</a:t>
            </a:r>
            <a:r>
              <a:rPr lang="en-US" dirty="0">
                <a:cs typeface="Arial"/>
              </a:rPr>
              <a:t>/</a:t>
            </a:r>
            <a:r>
              <a:rPr lang="en-US" dirty="0" err="1"/>
              <a:t>μμ</a:t>
            </a:r>
            <a:r>
              <a:rPr lang="en-US" dirty="0" smtClean="0"/>
              <a:t>) separately </a:t>
            </a:r>
            <a:r>
              <a:rPr lang="en-US" dirty="0"/>
              <a:t>to yield the </a:t>
            </a:r>
            <a:r>
              <a:rPr lang="en-US" dirty="0" smtClean="0">
                <a:cs typeface="Arial"/>
              </a:rPr>
              <a:t>lowest limit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cs typeface="Arial"/>
            </a:endParaRP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mass range is split </a:t>
            </a:r>
            <a:r>
              <a:rPr lang="en-US" dirty="0"/>
              <a:t>into two: 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- </a:t>
            </a:r>
            <a:r>
              <a:rPr lang="en-US" dirty="0">
                <a:cs typeface="Arial"/>
              </a:rPr>
              <a:t>Low mass (</a:t>
            </a:r>
            <a:r>
              <a:rPr lang="en-US" dirty="0" smtClean="0">
                <a:cs typeface="Arial"/>
              </a:rPr>
              <a:t>250 </a:t>
            </a:r>
            <a:r>
              <a:rPr lang="is-IS" b="1" dirty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450 </a:t>
            </a:r>
            <a:r>
              <a:rPr lang="en-US" dirty="0" err="1">
                <a:cs typeface="Arial"/>
              </a:rPr>
              <a:t>GeV</a:t>
            </a:r>
            <a:r>
              <a:rPr lang="en-US" dirty="0" smtClean="0">
                <a:cs typeface="Arial"/>
              </a:rPr>
              <a:t>) </a:t>
            </a:r>
          </a:p>
          <a:p>
            <a:r>
              <a:rPr lang="en-US" dirty="0">
                <a:cs typeface="Arial"/>
              </a:rPr>
              <a:t> </a:t>
            </a:r>
            <a:r>
              <a:rPr lang="en-US" dirty="0" smtClean="0">
                <a:cs typeface="Arial"/>
              </a:rPr>
              <a:t>    - </a:t>
            </a:r>
            <a:r>
              <a:rPr lang="en-US" dirty="0">
                <a:cs typeface="Arial"/>
              </a:rPr>
              <a:t>High mass </a:t>
            </a:r>
            <a:r>
              <a:rPr lang="en-US" dirty="0" smtClean="0">
                <a:cs typeface="Arial"/>
              </a:rPr>
              <a:t>(500 </a:t>
            </a:r>
            <a:r>
              <a:rPr lang="is-IS" b="1" dirty="0" smtClean="0">
                <a:solidFill>
                  <a:srgbClr val="000000"/>
                </a:solidFill>
              </a:rPr>
              <a:t>→ </a:t>
            </a:r>
            <a:r>
              <a:rPr lang="en-US" dirty="0">
                <a:cs typeface="Arial"/>
              </a:rPr>
              <a:t>1000 </a:t>
            </a:r>
            <a:r>
              <a:rPr lang="en-US" dirty="0" err="1">
                <a:cs typeface="Arial"/>
              </a:rPr>
              <a:t>GeV</a:t>
            </a:r>
            <a:r>
              <a:rPr lang="en-US" dirty="0">
                <a:cs typeface="Arial"/>
              </a:rPr>
              <a:t>) </a:t>
            </a:r>
            <a:endParaRPr lang="en-US" dirty="0" smtClean="0">
              <a:cs typeface="Arial"/>
            </a:endParaRPr>
          </a:p>
          <a:p>
            <a:endParaRPr lang="en-US" dirty="0" smtClean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The input to BDT is a set </a:t>
            </a:r>
            <a:r>
              <a:rPr lang="en-US" dirty="0">
                <a:cs typeface="Arial"/>
              </a:rPr>
              <a:t>of nine </a:t>
            </a:r>
            <a:r>
              <a:rPr lang="en-US" dirty="0" smtClean="0">
                <a:cs typeface="Arial"/>
              </a:rPr>
              <a:t>variables:</a:t>
            </a:r>
          </a:p>
          <a:p>
            <a:r>
              <a:rPr lang="en-US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   </a:t>
            </a:r>
            <a:r>
              <a:rPr lang="en-US" dirty="0" smtClean="0"/>
              <a:t>- M</a:t>
            </a:r>
            <a:r>
              <a:rPr lang="en-US" baseline="-25000" dirty="0" smtClean="0"/>
              <a:t>T</a:t>
            </a:r>
            <a:r>
              <a:rPr lang="en-US" dirty="0" smtClean="0"/>
              <a:t> and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of Z boson and Higgs boson candidates</a:t>
            </a:r>
          </a:p>
          <a:p>
            <a:r>
              <a:rPr lang="en-US" dirty="0" smtClean="0"/>
              <a:t>    - ΔR between leptons and ΔR between b jets</a:t>
            </a:r>
          </a:p>
          <a:p>
            <a:r>
              <a:rPr lang="en-US" dirty="0" smtClean="0"/>
              <a:t>    - Missing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(MET)</a:t>
            </a:r>
          </a:p>
          <a:p>
            <a:pPr marL="4846638"/>
            <a:endParaRPr lang="en-US" dirty="0" smtClean="0"/>
          </a:p>
          <a:p>
            <a:pPr marL="484663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2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</p:txBody>
      </p:sp>
    </p:spTree>
    <p:extLst>
      <p:ext uri="{BB962C8B-B14F-4D97-AF65-F5344CB8AC3E}">
        <p14:creationId xmlns:p14="http://schemas.microsoft.com/office/powerpoint/2010/main" val="17551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5621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BDT Performance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-60479" y="1118652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92181" y="6025318"/>
            <a:ext cx="687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Di-electron channel, </a:t>
            </a:r>
            <a:r>
              <a:rPr lang="en-US" dirty="0" smtClean="0"/>
              <a:t>graviton </a:t>
            </a:r>
            <a:r>
              <a:rPr lang="en-US" dirty="0" smtClean="0"/>
              <a:t>hypothesis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96857" y="886492"/>
            <a:ext cx="2160000" cy="29229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43174" y="872406"/>
            <a:ext cx="2160000" cy="29511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96858" y="3315111"/>
            <a:ext cx="2160000" cy="29229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43174" y="3301025"/>
            <a:ext cx="2160000" cy="29511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92181" y="2026982"/>
            <a:ext cx="39650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Low mass region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High mass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2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279012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Data-MC disagreements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113877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Data-MC discrepancies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9429" y="1649422"/>
            <a:ext cx="8026334" cy="342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 smtClean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Lepton efficiencies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b </a:t>
            </a:r>
            <a:r>
              <a:rPr lang="en-US" sz="2000" dirty="0">
                <a:ea typeface="Arial"/>
                <a:cs typeface="Arial"/>
                <a:sym typeface="Arial"/>
              </a:rPr>
              <a:t>tagging and light flavor </a:t>
            </a:r>
            <a:r>
              <a:rPr lang="en-US" sz="2000" dirty="0" smtClean="0">
                <a:ea typeface="Arial"/>
                <a:cs typeface="Arial"/>
                <a:sym typeface="Arial"/>
              </a:rPr>
              <a:t/>
            </a:r>
            <a:br>
              <a:rPr lang="en-US" sz="2000" dirty="0" smtClean="0">
                <a:ea typeface="Arial"/>
                <a:cs typeface="Arial"/>
                <a:sym typeface="Arial"/>
              </a:rPr>
            </a:br>
            <a:r>
              <a:rPr lang="en-US" sz="2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mistagging</a:t>
            </a:r>
            <a:r>
              <a:rPr lang="en-US" sz="2000" dirty="0" smtClean="0">
                <a:ea typeface="Arial"/>
                <a:cs typeface="Arial"/>
                <a:sym typeface="Arial"/>
              </a:rPr>
              <a:t> probability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" sz="2000" dirty="0"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ea typeface="Arial"/>
                <a:cs typeface="Arial"/>
                <a:sym typeface="Arial"/>
              </a:rPr>
              <a:t>Kinematic </a:t>
            </a:r>
            <a:r>
              <a:rPr lang="en-US" sz="2000" dirty="0">
                <a:ea typeface="Arial"/>
                <a:cs typeface="Arial"/>
                <a:sym typeface="Arial"/>
              </a:rPr>
              <a:t>reweighting of the </a:t>
            </a:r>
            <a:r>
              <a:rPr lang="en-US" sz="2000" dirty="0" smtClean="0">
                <a:ea typeface="Arial"/>
                <a:cs typeface="Arial"/>
                <a:sym typeface="Arial"/>
              </a:rPr>
              <a:t/>
            </a:r>
            <a:br>
              <a:rPr lang="en-US" sz="2000" dirty="0" smtClean="0">
                <a:ea typeface="Arial"/>
                <a:cs typeface="Arial"/>
                <a:sym typeface="Arial"/>
              </a:rPr>
            </a:br>
            <a:r>
              <a:rPr lang="en-US" sz="2000" dirty="0" smtClean="0">
                <a:ea typeface="Arial"/>
                <a:cs typeface="Arial"/>
                <a:sym typeface="Arial"/>
              </a:rPr>
              <a:t>   DY </a:t>
            </a:r>
            <a:r>
              <a:rPr lang="en-US" sz="2000" dirty="0">
                <a:ea typeface="Arial"/>
                <a:cs typeface="Arial"/>
                <a:sym typeface="Arial"/>
              </a:rPr>
              <a:t>plus jets </a:t>
            </a:r>
            <a:r>
              <a:rPr lang="en-US" sz="2000" dirty="0" smtClean="0">
                <a:ea typeface="Arial"/>
                <a:cs typeface="Arial"/>
                <a:sym typeface="Arial"/>
              </a:rPr>
              <a:t>samples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-US" sz="2000" dirty="0"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ea typeface="Arial"/>
                <a:cs typeface="Arial"/>
                <a:sym typeface="Arial"/>
              </a:rPr>
              <a:t> 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Δη</a:t>
            </a:r>
            <a:r>
              <a:rPr lang="en-US" sz="2000" b="1" baseline="-25000" dirty="0" err="1" smtClean="0">
                <a:ea typeface="Arial"/>
                <a:cs typeface="Arial"/>
                <a:sym typeface="Arial"/>
              </a:rPr>
              <a:t>bb</a:t>
            </a:r>
            <a:endParaRPr lang="en-US" sz="2000" b="1" baseline="-25000" dirty="0" smtClean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r>
              <a:rPr lang="en-US" sz="2000" b="1" baseline="-25000" dirty="0">
                <a:ea typeface="Arial"/>
                <a:cs typeface="Arial"/>
                <a:sym typeface="Arial"/>
              </a:rPr>
              <a:t> </a:t>
            </a:r>
            <a:r>
              <a:rPr lang="en-US" sz="2000" b="1" baseline="-25000" dirty="0" smtClean="0">
                <a:ea typeface="Arial"/>
                <a:cs typeface="Arial"/>
                <a:sym typeface="Arial"/>
              </a:rPr>
              <a:t>  </a:t>
            </a:r>
            <a:r>
              <a:rPr lang="en-US" sz="2000" dirty="0" smtClean="0">
                <a:ea typeface="Arial"/>
                <a:cs typeface="Arial"/>
                <a:sym typeface="Arial"/>
              </a:rPr>
              <a:t>- </a:t>
            </a:r>
            <a:r>
              <a:rPr lang="en-US" sz="2000" dirty="0" err="1" smtClean="0">
                <a:ea typeface="Arial"/>
                <a:cs typeface="Arial"/>
                <a:sym typeface="Arial"/>
              </a:rPr>
              <a:t>p</a:t>
            </a:r>
            <a:r>
              <a:rPr lang="en-US" sz="2000" b="1" baseline="-25000" dirty="0" err="1" smtClean="0"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ea typeface="Arial"/>
                <a:cs typeface="Arial"/>
                <a:sym typeface="Arial"/>
              </a:rPr>
              <a:t>(Z)</a:t>
            </a:r>
            <a:endParaRPr lang="en-US" sz="2000" b="1" baseline="-250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70000"/>
            </a:pPr>
            <a:endParaRPr lang="en-US" sz="2000" dirty="0"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796" y="1210232"/>
            <a:ext cx="4341755" cy="4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83033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Maximum likelihood fit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564621"/>
              </p:ext>
            </p:extLst>
          </p:nvPr>
        </p:nvGraphicFramePr>
        <p:xfrm>
          <a:off x="1268145" y="1284181"/>
          <a:ext cx="6209658" cy="22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Equation" r:id="rId4" imgW="2667000" imgH="977900" progId="Equation.3">
                  <p:embed/>
                </p:oleObj>
              </mc:Choice>
              <mc:Fallback>
                <p:oleObj name="Equation" r:id="rId4" imgW="2667000" imgH="977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8145" y="1284181"/>
                        <a:ext cx="6209658" cy="227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42952" y="3810330"/>
            <a:ext cx="8629158" cy="266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Index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is reserved for bins of the input distributions </a:t>
            </a:r>
            <a:endParaRPr lang="en-US" sz="1600" dirty="0" smtClean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Index j is reserved for uncertainties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err="1">
                <a:latin typeface="Times Roman"/>
                <a:cs typeface="Times Roman"/>
              </a:rPr>
              <a:t>n</a:t>
            </a:r>
            <a:r>
              <a:rPr lang="en-US" sz="1600" baseline="-250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is the number of observed data events in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Times Roman"/>
                <a:cs typeface="Times Roman"/>
              </a:rPr>
              <a:t>Index k </a:t>
            </a:r>
            <a:r>
              <a:rPr lang="en-US" sz="1600" dirty="0">
                <a:latin typeface="Times Roman"/>
                <a:cs typeface="Times Roman"/>
              </a:rPr>
              <a:t>refers to the background process k, and </a:t>
            </a:r>
            <a:r>
              <a:rPr lang="en-US" sz="1600" dirty="0" err="1">
                <a:latin typeface="Times Roman"/>
                <a:cs typeface="Times Roman"/>
              </a:rPr>
              <a:t>B</a:t>
            </a:r>
            <a:r>
              <a:rPr lang="en-US" sz="1600" baseline="-25000" dirty="0" err="1">
                <a:latin typeface="Times Roman"/>
                <a:cs typeface="Times Roman"/>
              </a:rPr>
              <a:t>k,i</a:t>
            </a:r>
            <a:r>
              <a:rPr lang="en-US" sz="1600" dirty="0">
                <a:latin typeface="Times Roman"/>
                <a:cs typeface="Times Roman"/>
              </a:rPr>
              <a:t> is the content of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of the </a:t>
            </a:r>
            <a:r>
              <a:rPr lang="en-US" sz="1600" dirty="0" smtClean="0">
                <a:latin typeface="Times Roman"/>
                <a:cs typeface="Times Roman"/>
              </a:rPr>
              <a:t/>
            </a:r>
            <a:br>
              <a:rPr lang="en-US" sz="1600" dirty="0" smtClean="0">
                <a:latin typeface="Times Roman"/>
                <a:cs typeface="Times Roman"/>
              </a:rPr>
            </a:br>
            <a:r>
              <a:rPr lang="en-US" sz="1600" dirty="0" smtClean="0">
                <a:latin typeface="Times Roman"/>
                <a:cs typeface="Times Roman"/>
              </a:rPr>
              <a:t>background shape </a:t>
            </a:r>
            <a:r>
              <a:rPr lang="en-US" sz="1600" dirty="0">
                <a:latin typeface="Times Roman"/>
                <a:cs typeface="Times Roman"/>
              </a:rPr>
              <a:t>for a process </a:t>
            </a:r>
            <a:r>
              <a:rPr lang="en-US" sz="1600" dirty="0" smtClean="0">
                <a:latin typeface="Times Roman"/>
                <a:cs typeface="Times Roman"/>
              </a:rPr>
              <a:t>k, and S</a:t>
            </a:r>
            <a:r>
              <a:rPr lang="en-US" sz="1600" baseline="-25000" dirty="0" smtClean="0">
                <a:latin typeface="Times Roman"/>
                <a:cs typeface="Times Roman"/>
              </a:rPr>
              <a:t>i</a:t>
            </a:r>
            <a:r>
              <a:rPr lang="en-US" sz="1600" dirty="0" smtClean="0">
                <a:latin typeface="Times Roman"/>
                <a:cs typeface="Times Roman"/>
              </a:rPr>
              <a:t> </a:t>
            </a:r>
            <a:r>
              <a:rPr lang="en-US" sz="1600" dirty="0">
                <a:latin typeface="Times Roman"/>
                <a:cs typeface="Times Roman"/>
              </a:rPr>
              <a:t>is the content of the bin </a:t>
            </a:r>
            <a:r>
              <a:rPr lang="en-US" sz="1600" dirty="0" err="1">
                <a:latin typeface="Times Roman"/>
                <a:cs typeface="Times Roman"/>
              </a:rPr>
              <a:t>i</a:t>
            </a:r>
            <a:r>
              <a:rPr lang="en-US" sz="1600" dirty="0">
                <a:latin typeface="Times Roman"/>
                <a:cs typeface="Times Roman"/>
              </a:rPr>
              <a:t> of the signal shape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latin typeface="Times Roman"/>
                <a:cs typeface="Times Roman"/>
              </a:rPr>
              <a:t>The parameter </a:t>
            </a:r>
            <a:r>
              <a:rPr lang="en-US" sz="1600" dirty="0" err="1">
                <a:latin typeface="Times Roman"/>
                <a:cs typeface="Times Roman"/>
              </a:rPr>
              <a:t>r</a:t>
            </a:r>
            <a:r>
              <a:rPr lang="en-US" sz="1600" baseline="-25000" dirty="0" err="1">
                <a:latin typeface="Times Roman"/>
                <a:cs typeface="Times Roman"/>
              </a:rPr>
              <a:t>k</a:t>
            </a:r>
            <a:r>
              <a:rPr lang="en-US" sz="1600" dirty="0">
                <a:latin typeface="Times Roman"/>
                <a:cs typeface="Times Roman"/>
              </a:rPr>
              <a:t> sets the normalization of the background process </a:t>
            </a:r>
            <a:r>
              <a:rPr lang="en-US" sz="1600" dirty="0" smtClean="0">
                <a:latin typeface="Times Roman"/>
                <a:cs typeface="Times Roman"/>
              </a:rPr>
              <a:t>k,</a:t>
            </a:r>
            <a:br>
              <a:rPr lang="en-US" sz="1600" dirty="0" smtClean="0">
                <a:latin typeface="Times Roman"/>
                <a:cs typeface="Times Roman"/>
              </a:rPr>
            </a:br>
            <a:r>
              <a:rPr lang="en-US" sz="1600" dirty="0" smtClean="0">
                <a:latin typeface="Times Roman"/>
                <a:cs typeface="Times Roman"/>
              </a:rPr>
              <a:t>while </a:t>
            </a:r>
            <a:r>
              <a:rPr lang="en-US" sz="1600" dirty="0" err="1">
                <a:latin typeface="Times Roman"/>
                <a:cs typeface="Times Roman"/>
              </a:rPr>
              <a:t>r</a:t>
            </a:r>
            <a:r>
              <a:rPr lang="en-US" sz="1600" baseline="-25000" dirty="0" err="1">
                <a:latin typeface="Times Roman"/>
                <a:cs typeface="Times Roman"/>
              </a:rPr>
              <a:t>signal</a:t>
            </a:r>
            <a:r>
              <a:rPr lang="en-US" sz="1600" dirty="0">
                <a:latin typeface="Times Roman"/>
                <a:cs typeface="Times Roman"/>
              </a:rPr>
              <a:t> is the signal strength parameter 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Times Roman"/>
              <a:cs typeface="Times Roman"/>
            </a:endParaRPr>
          </a:p>
          <a:p>
            <a:pPr>
              <a:lnSpc>
                <a:spcPct val="80000"/>
              </a:lnSpc>
            </a:pPr>
            <a:r>
              <a:rPr lang="en-US" sz="1600" dirty="0" smtClean="0">
                <a:latin typeface="Times Roman"/>
                <a:cs typeface="Times Roman"/>
              </a:rPr>
              <a:t>All </a:t>
            </a:r>
            <a:r>
              <a:rPr lang="en-US" sz="1600" dirty="0">
                <a:latin typeface="Times Roman"/>
                <a:cs typeface="Times Roman"/>
              </a:rPr>
              <a:t>r parameters float freely in the fit </a:t>
            </a:r>
          </a:p>
        </p:txBody>
      </p:sp>
    </p:spTree>
    <p:extLst>
      <p:ext uri="{BB962C8B-B14F-4D97-AF65-F5344CB8AC3E}">
        <p14:creationId xmlns:p14="http://schemas.microsoft.com/office/powerpoint/2010/main" val="417281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77197" y="275419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 Systematics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8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69354" y="1672862"/>
            <a:ext cx="797464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Normalization:</a:t>
            </a:r>
            <a:endParaRPr lang="en-US" sz="2000" b="1" dirty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Luminosity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PDF uncertainties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QCD </a:t>
            </a:r>
            <a:r>
              <a:rPr lang="en-US" sz="2000" dirty="0"/>
              <a:t>scale </a:t>
            </a:r>
            <a:r>
              <a:rPr lang="en-US" sz="2000" dirty="0" smtClean="0"/>
              <a:t>variations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Cross </a:t>
            </a:r>
            <a:r>
              <a:rPr lang="en-US" sz="2000" dirty="0"/>
              <a:t>section </a:t>
            </a:r>
            <a:r>
              <a:rPr lang="en-US" sz="2000" dirty="0" smtClean="0"/>
              <a:t>normalization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Pile up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 smtClean="0"/>
              <a:t> </a:t>
            </a:r>
            <a:r>
              <a:rPr lang="en-US" sz="2000" dirty="0" smtClean="0"/>
              <a:t>MET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err="1"/>
              <a:t>Drell</a:t>
            </a:r>
            <a:r>
              <a:rPr lang="en-US" sz="2000" dirty="0"/>
              <a:t>-Yan and TT   </a:t>
            </a:r>
          </a:p>
          <a:p>
            <a:r>
              <a:rPr lang="en-US" sz="2000" dirty="0"/>
              <a:t>  normalizations</a:t>
            </a:r>
          </a:p>
          <a:p>
            <a:endParaRPr lang="en-US" sz="2000" dirty="0"/>
          </a:p>
          <a:p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75755" y="1717212"/>
            <a:ext cx="6877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Shape: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Lepton Scale factors: </a:t>
            </a:r>
            <a:br>
              <a:rPr lang="en-US" sz="2000" dirty="0" smtClean="0"/>
            </a:br>
            <a:r>
              <a:rPr lang="en-US" sz="2000" dirty="0" smtClean="0"/>
              <a:t>  split into all components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 smtClean="0"/>
              <a:t> </a:t>
            </a:r>
            <a:r>
              <a:rPr lang="en-US" sz="2000" dirty="0" smtClean="0"/>
              <a:t>Jet </a:t>
            </a:r>
            <a:r>
              <a:rPr lang="en-US" sz="2000" dirty="0"/>
              <a:t>Energy </a:t>
            </a:r>
            <a:r>
              <a:rPr lang="en-US" sz="2000" dirty="0" smtClean="0"/>
              <a:t>Scale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Jet </a:t>
            </a:r>
            <a:r>
              <a:rPr lang="en-US" sz="2000" dirty="0"/>
              <a:t>Energy </a:t>
            </a:r>
            <a:r>
              <a:rPr lang="en-US" sz="2000" dirty="0" smtClean="0"/>
              <a:t>Resolution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smtClean="0"/>
              <a:t>Tagging </a:t>
            </a:r>
            <a:r>
              <a:rPr lang="en-US" sz="2000" dirty="0"/>
              <a:t>of a b </a:t>
            </a:r>
            <a:r>
              <a:rPr lang="en-US" sz="2000" dirty="0" smtClean="0"/>
              <a:t>jet</a:t>
            </a:r>
            <a:endParaRPr lang="en-US" sz="2000" dirty="0"/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dirty="0" err="1" smtClean="0"/>
              <a:t>Mistagging</a:t>
            </a:r>
            <a:r>
              <a:rPr lang="en-US" sz="2000" dirty="0" smtClean="0"/>
              <a:t> of </a:t>
            </a:r>
            <a:r>
              <a:rPr lang="en-US" sz="2000" dirty="0"/>
              <a:t>a b </a:t>
            </a:r>
            <a:r>
              <a:rPr lang="en-US" sz="2000" dirty="0" smtClean="0"/>
              <a:t>jet</a:t>
            </a:r>
          </a:p>
          <a:p>
            <a:r>
              <a:rPr lang="en" sz="20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en" sz="2000" dirty="0"/>
              <a:t> </a:t>
            </a:r>
            <a:r>
              <a:rPr lang="en-US" sz="2000" b="1" dirty="0" smtClean="0"/>
              <a:t>Bin-by-Bin </a:t>
            </a:r>
            <a:r>
              <a:rPr lang="en-US" sz="2000" dirty="0" smtClean="0"/>
              <a:t>MC </a:t>
            </a:r>
            <a:r>
              <a:rPr lang="en-US" sz="2000" dirty="0" err="1" smtClean="0"/>
              <a:t>uncs</a:t>
            </a:r>
            <a:endParaRPr lang="en-US" sz="2000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2439914" y="171731"/>
            <a:ext cx="642500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   Uncertainties</a:t>
            </a: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7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60150" y="2767840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Results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58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7167" y="83867"/>
            <a:ext cx="7589213" cy="117420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  Post-fit </a:t>
            </a:r>
            <a:r>
              <a:rPr lang="en-US" sz="3600" b="1" dirty="0" err="1" smtClean="0">
                <a:solidFill>
                  <a:srgbClr val="000090"/>
                </a:solidFill>
              </a:rPr>
              <a:t>HH_Mt</a:t>
            </a:r>
            <a:r>
              <a:rPr lang="en-US" sz="3600" b="1" dirty="0" smtClean="0">
                <a:solidFill>
                  <a:srgbClr val="000090"/>
                </a:solidFill>
              </a:rPr>
              <a:t> in SR and CRs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37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44531" y="369800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pic>
        <p:nvPicPr>
          <p:cNvPr id="4" name="Picture 3" descr="hhMt_mm_SR_FullPostfit_plot_sept24_rad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745" y="4032744"/>
            <a:ext cx="2520000" cy="2626544"/>
          </a:xfrm>
          <a:prstGeom prst="rect">
            <a:avLst/>
          </a:prstGeom>
        </p:spPr>
      </p:pic>
      <p:pic>
        <p:nvPicPr>
          <p:cNvPr id="5" name="Picture 4" descr="hhMt_mm_CRTT_FullPostfit_plot_sept24_rad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5378" y="4032744"/>
            <a:ext cx="2520000" cy="2626544"/>
          </a:xfrm>
          <a:prstGeom prst="rect">
            <a:avLst/>
          </a:prstGeom>
        </p:spPr>
      </p:pic>
      <p:pic>
        <p:nvPicPr>
          <p:cNvPr id="6" name="Picture 5" descr="hhMt_mm_CRDY_FullPostfit_plot_sept24_radi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834" y="4032744"/>
            <a:ext cx="2520000" cy="2626544"/>
          </a:xfrm>
          <a:prstGeom prst="rect">
            <a:avLst/>
          </a:prstGeom>
        </p:spPr>
      </p:pic>
      <p:pic>
        <p:nvPicPr>
          <p:cNvPr id="17" name="Picture 16" descr="hhMt_ee_SR_FullPostfit_plot_sept24_radi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745" y="1112634"/>
            <a:ext cx="2520000" cy="2626544"/>
          </a:xfrm>
          <a:prstGeom prst="rect">
            <a:avLst/>
          </a:prstGeom>
        </p:spPr>
      </p:pic>
      <p:pic>
        <p:nvPicPr>
          <p:cNvPr id="18" name="Picture 17" descr="hhMt_ee_CRTT_FullPostfit_plot_sept24_radio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6201" y="1112634"/>
            <a:ext cx="2520000" cy="2626544"/>
          </a:xfrm>
          <a:prstGeom prst="rect">
            <a:avLst/>
          </a:prstGeom>
        </p:spPr>
      </p:pic>
      <p:pic>
        <p:nvPicPr>
          <p:cNvPr id="19" name="Picture 18" descr="hhMt_ee_CRDY_FullPostfit_plot_sept24_radion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834" y="1112634"/>
            <a:ext cx="2520000" cy="26265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90"/>
                </a:solidFill>
              </a:rPr>
              <a:t>r</a:t>
            </a:r>
            <a:r>
              <a:rPr lang="en-US" b="1" dirty="0" err="1" smtClean="0">
                <a:solidFill>
                  <a:srgbClr val="000090"/>
                </a:solidFill>
              </a:rPr>
              <a:t>adion</a:t>
            </a:r>
            <a:r>
              <a:rPr lang="en-US" b="1" dirty="0" smtClean="0">
                <a:solidFill>
                  <a:srgbClr val="000090"/>
                </a:solidFill>
              </a:rPr>
              <a:t> (spin 0)</a:t>
            </a: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81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 descr="hhMt_mm_CRDY_FullPostfit_plot_sept24_gravit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183" y="4004584"/>
            <a:ext cx="2520000" cy="2626545"/>
          </a:xfrm>
          <a:prstGeom prst="rect">
            <a:avLst/>
          </a:prstGeom>
        </p:spPr>
      </p:pic>
      <p:pic>
        <p:nvPicPr>
          <p:cNvPr id="9" name="Picture 8" descr="hhMt_mm_CRTT_FullPostfit_plot_sept24_gravit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7727" y="4004584"/>
            <a:ext cx="2520000" cy="2626545"/>
          </a:xfrm>
          <a:prstGeom prst="rect">
            <a:avLst/>
          </a:prstGeom>
        </p:spPr>
      </p:pic>
      <p:pic>
        <p:nvPicPr>
          <p:cNvPr id="10" name="Picture 9" descr="hhMt_mm_SR_FullPostfit_plot_sept24_gravit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2036" y="4004584"/>
            <a:ext cx="2520000" cy="2626545"/>
          </a:xfrm>
          <a:prstGeom prst="rect">
            <a:avLst/>
          </a:prstGeom>
        </p:spPr>
      </p:pic>
      <p:pic>
        <p:nvPicPr>
          <p:cNvPr id="12" name="Picture 11" descr="hhMt_ee_SR_FullPostfit_plot_sept24_gravit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2037" y="1204798"/>
            <a:ext cx="2520000" cy="2626545"/>
          </a:xfrm>
          <a:prstGeom prst="rect">
            <a:avLst/>
          </a:prstGeom>
        </p:spPr>
      </p:pic>
      <p:pic>
        <p:nvPicPr>
          <p:cNvPr id="13" name="Picture 12" descr="hhMt_ee_CRTT_FullPostfit_plot_sept24_gravito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7728" y="1204798"/>
            <a:ext cx="2520000" cy="2626545"/>
          </a:xfrm>
          <a:prstGeom prst="rect">
            <a:avLst/>
          </a:prstGeom>
        </p:spPr>
      </p:pic>
      <p:pic>
        <p:nvPicPr>
          <p:cNvPr id="14" name="Picture 13" descr="hhMt_ee_CRDY_FullPostfit_plot_sept24_graviton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183" y="1204799"/>
            <a:ext cx="2520000" cy="26265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g</a:t>
            </a:r>
            <a:r>
              <a:rPr lang="en-US" b="1" dirty="0" smtClean="0">
                <a:solidFill>
                  <a:srgbClr val="000090"/>
                </a:solidFill>
              </a:rPr>
              <a:t>raviton (spin 2)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44531" y="369800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1327167" y="83867"/>
            <a:ext cx="7589213" cy="1174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>
                <a:solidFill>
                  <a:srgbClr val="000090"/>
                </a:solidFill>
              </a:rPr>
              <a:t>  Post-fit HH_Mt in SR and CRs</a:t>
            </a:r>
            <a:endParaRPr lang="en-US" sz="3600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3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06985" y="87712"/>
            <a:ext cx="7756305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95 % CL upper limits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39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8586" y="1491581"/>
            <a:ext cx="3636738" cy="37491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55774" y="5518965"/>
            <a:ext cx="7244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		</a:t>
            </a:r>
            <a:r>
              <a:rPr lang="en-US" sz="2200" dirty="0"/>
              <a:t> </a:t>
            </a:r>
            <a:r>
              <a:rPr lang="en-US" sz="2200" dirty="0" smtClean="0"/>
              <a:t> graviton(spin 2)</a:t>
            </a:r>
            <a:endParaRPr lang="en-US" sz="2200" dirty="0"/>
          </a:p>
        </p:txBody>
      </p:sp>
      <p:pic>
        <p:nvPicPr>
          <p:cNvPr id="3" name="Picture 2" descr="Screenshot 2019-07-04 at 16.49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75" y="1374317"/>
            <a:ext cx="4696484" cy="3854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19909" y="6588882"/>
            <a:ext cx="4522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linkClick r:id="rId5"/>
              </a:rPr>
              <a:t>http://cds.cern.ch/record/2648796?ln=</a:t>
            </a:r>
            <a:r>
              <a:rPr lang="en-US" sz="1200" b="1" dirty="0" smtClean="0">
                <a:solidFill>
                  <a:srgbClr val="0000FF"/>
                </a:solidFill>
                <a:hlinkClick r:id="rId5"/>
              </a:rPr>
              <a:t>en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7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b="1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06985" y="87712"/>
            <a:ext cx="7756305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95 % CL upper limits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40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6045" y="1492667"/>
            <a:ext cx="3636740" cy="37491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65540" y="5412157"/>
            <a:ext cx="7244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radion</a:t>
            </a:r>
            <a:r>
              <a:rPr lang="en-US" sz="2200" dirty="0" smtClean="0"/>
              <a:t> (spin 0)		</a:t>
            </a:r>
            <a:endParaRPr lang="en-US" sz="2200" dirty="0"/>
          </a:p>
        </p:txBody>
      </p:sp>
      <p:pic>
        <p:nvPicPr>
          <p:cNvPr id="3" name="Picture 2" descr="Screenshot 2019-07-04 at 16.49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89" y="1414309"/>
            <a:ext cx="4629373" cy="37836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9909" y="6588882"/>
            <a:ext cx="4522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linkClick r:id="rId5"/>
              </a:rPr>
              <a:t>http://cds.cern.ch/record/2648796?ln=</a:t>
            </a:r>
            <a:r>
              <a:rPr lang="en-US" sz="1200" b="1" dirty="0" smtClean="0">
                <a:solidFill>
                  <a:srgbClr val="0000FF"/>
                </a:solidFill>
                <a:hlinkClick r:id="rId5"/>
              </a:rPr>
              <a:t>en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2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21295" y="91386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	 	  	   </a:t>
            </a:r>
            <a:r>
              <a:rPr lang="en-US" b="1" dirty="0" smtClean="0">
                <a:solidFill>
                  <a:srgbClr val="000090"/>
                </a:solidFill>
              </a:rPr>
              <a:t>Summary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284870" y="974458"/>
            <a:ext cx="8605418" cy="109293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</a:t>
            </a:r>
            <a:r>
              <a:rPr lang="en-US" sz="19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We have presented the search for resonant HH production with </a:t>
            </a:r>
            <a:r>
              <a:rPr lang="en-US" sz="1900" dirty="0" err="1" smtClean="0">
                <a:sym typeface="Arial"/>
              </a:rPr>
              <a:t>bbZZ</a:t>
            </a:r>
            <a:r>
              <a:rPr lang="en-US" sz="1900" dirty="0" smtClean="0">
                <a:sym typeface="Arial"/>
              </a:rPr>
              <a:t> decays in 2b2l2</a:t>
            </a:r>
            <a:r>
              <a:rPr lang="en-US" sz="1900" dirty="0" smtClean="0">
                <a:latin typeface="Times"/>
                <a:cs typeface="Times"/>
              </a:rPr>
              <a:t>ν</a:t>
            </a:r>
            <a:r>
              <a:rPr lang="en-US" sz="1900" dirty="0" smtClean="0">
                <a:sym typeface="Arial"/>
              </a:rPr>
              <a:t> final state using 35.9 fb</a:t>
            </a:r>
            <a:r>
              <a:rPr lang="en-US" sz="1900" baseline="30000" dirty="0" smtClean="0">
                <a:sym typeface="Arial"/>
              </a:rPr>
              <a:t>-1</a:t>
            </a:r>
            <a:r>
              <a:rPr lang="en-US" sz="1900" dirty="0" smtClean="0">
                <a:sym typeface="Arial"/>
              </a:rPr>
              <a:t> of data collected in 2016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Main backgrounds are DY and TT: fit simultaneously (ML fit) signal and control regions to determine their normalizations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Use BDTs to reduce background contamination in the signal region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</a:t>
            </a:r>
            <a:r>
              <a:rPr lang="en-US" sz="1900" b="1" dirty="0" smtClean="0">
                <a:ea typeface="Arial"/>
                <a:cs typeface="Arial"/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C</a:t>
            </a:r>
            <a:r>
              <a:rPr lang="en-US" sz="1900" dirty="0" smtClean="0"/>
              <a:t>ombination of </a:t>
            </a:r>
            <a:r>
              <a:rPr lang="en-US" sz="1900" dirty="0" err="1" smtClean="0"/>
              <a:t>ee</a:t>
            </a:r>
            <a:r>
              <a:rPr lang="en-US" sz="1900" dirty="0" smtClean="0"/>
              <a:t> and </a:t>
            </a:r>
            <a:r>
              <a:rPr lang="en-US" sz="1900" dirty="0" err="1" smtClean="0"/>
              <a:t>μμ</a:t>
            </a:r>
            <a:r>
              <a:rPr lang="en-US" sz="1900" dirty="0" smtClean="0"/>
              <a:t> channels was used to derive expected limits </a:t>
            </a:r>
            <a:br>
              <a:rPr lang="en-US" sz="1900" dirty="0" smtClean="0"/>
            </a:br>
            <a:r>
              <a:rPr lang="en-US" sz="1900" dirty="0" smtClean="0"/>
              <a:t>as a function of mass of a narrow width spin 0/2 resonance decaying to HH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Interpretation of results is done in WED theory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" sz="1900" b="1" dirty="0" smtClean="0">
                <a:ea typeface="Arial"/>
                <a:cs typeface="Arial"/>
                <a:sym typeface="Arial"/>
              </a:rPr>
              <a:t>• </a:t>
            </a:r>
            <a:r>
              <a:rPr lang="en-US" sz="1900" dirty="0" smtClean="0">
                <a:sym typeface="Arial"/>
              </a:rPr>
              <a:t>This </a:t>
            </a:r>
            <a:r>
              <a:rPr lang="en-US" sz="1900" dirty="0">
                <a:sym typeface="Arial"/>
              </a:rPr>
              <a:t>is the world-first search for double Higgs boson production in the </a:t>
            </a:r>
            <a:r>
              <a:rPr lang="en-US" sz="1900" dirty="0" err="1" smtClean="0">
                <a:sym typeface="Arial"/>
              </a:rPr>
              <a:t>bbZZ</a:t>
            </a:r>
            <a:r>
              <a:rPr lang="en-US" sz="1900" dirty="0" smtClean="0">
                <a:sym typeface="Arial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sym typeface="Arial"/>
              </a:rPr>
              <a:t> </a:t>
            </a:r>
            <a:r>
              <a:rPr lang="en-US" sz="1900" dirty="0" smtClean="0">
                <a:sym typeface="Arial"/>
              </a:rPr>
              <a:t> intermediate channel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900" dirty="0" smtClean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1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>
            <a:spLocks/>
          </p:cNvSpPr>
          <p:nvPr/>
        </p:nvSpPr>
        <p:spPr>
          <a:xfrm>
            <a:off x="2134739" y="2100291"/>
            <a:ext cx="8947775" cy="200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90"/>
                </a:solidFill>
              </a:rPr>
              <a:t>  Backup material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880531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CE407-6216-4202-80E4-A30DC2F709B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35" y="4980257"/>
            <a:ext cx="2741052" cy="1644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726" y="4982486"/>
            <a:ext cx="2734603" cy="16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17430" y="148898"/>
            <a:ext cx="6425001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Triggers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1710" y="23738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Triggers </a:t>
            </a:r>
            <a:r>
              <a:rPr lang="en-US" dirty="0"/>
              <a:t>for </a:t>
            </a:r>
            <a:r>
              <a:rPr lang="en-US" dirty="0" err="1"/>
              <a:t>dimuon</a:t>
            </a:r>
            <a:r>
              <a:rPr lang="en-US" dirty="0"/>
              <a:t> and </a:t>
            </a:r>
            <a:r>
              <a:rPr lang="en-US" dirty="0" err="1"/>
              <a:t>dielectron</a:t>
            </a:r>
            <a:r>
              <a:rPr lang="en-US" dirty="0"/>
              <a:t> analysis channels both at L1 and HLT levels.</a:t>
            </a:r>
          </a:p>
        </p:txBody>
      </p:sp>
      <p:pic>
        <p:nvPicPr>
          <p:cNvPr id="3" name="Picture 2" descr="Screenshot 2019-07-05 at 15.03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4573"/>
            <a:ext cx="9144000" cy="22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2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51346" y="131331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MC samples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479" y="1234500"/>
            <a:ext cx="2955516" cy="6340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Signal samples and DY are at LO using </a:t>
            </a:r>
            <a:r>
              <a:rPr lang="en-US" sz="1400" dirty="0"/>
              <a:t>MadGraph5_aMC@</a:t>
            </a:r>
            <a:r>
              <a:rPr lang="en-US" sz="1400" dirty="0" smtClean="0"/>
              <a:t>NLO, </a:t>
            </a:r>
            <a:r>
              <a:rPr lang="en-US" sz="1400" dirty="0" err="1" smtClean="0"/>
              <a:t>Pythia</a:t>
            </a:r>
            <a:r>
              <a:rPr lang="en-US" sz="1400" dirty="0" smtClean="0"/>
              <a:t> for </a:t>
            </a:r>
            <a:r>
              <a:rPr lang="en-US" sz="1400" dirty="0" err="1"/>
              <a:t>parton</a:t>
            </a:r>
            <a:r>
              <a:rPr lang="en-US" sz="1400" dirty="0"/>
              <a:t> showering and </a:t>
            </a:r>
            <a:r>
              <a:rPr lang="en-US" sz="1400" dirty="0" err="1"/>
              <a:t>hadronization</a:t>
            </a:r>
            <a:r>
              <a:rPr lang="en-US" sz="1400" dirty="0"/>
              <a:t> </a:t>
            </a:r>
          </a:p>
          <a:p>
            <a:endParaRPr lang="en-US" sz="1400" dirty="0" smtClean="0"/>
          </a:p>
          <a:p>
            <a:r>
              <a:rPr lang="en-US" sz="1400" dirty="0" smtClean="0"/>
              <a:t>DY is reweighted to NLO using </a:t>
            </a:r>
            <a:r>
              <a:rPr lang="en-US" sz="1400" dirty="0" err="1" smtClean="0"/>
              <a:t>Δη</a:t>
            </a:r>
            <a:r>
              <a:rPr lang="en-US" sz="1400" b="1" baseline="-25000" dirty="0" err="1" smtClean="0"/>
              <a:t>bb</a:t>
            </a:r>
            <a:r>
              <a:rPr lang="en-US" sz="1400" dirty="0" smtClean="0"/>
              <a:t> and </a:t>
            </a:r>
            <a:r>
              <a:rPr lang="en-US" sz="1400" dirty="0" err="1" smtClean="0"/>
              <a:t>p</a:t>
            </a:r>
            <a:r>
              <a:rPr lang="en-US" sz="1400" b="1" baseline="-25000" dirty="0" err="1" smtClean="0"/>
              <a:t>T</a:t>
            </a:r>
            <a:r>
              <a:rPr lang="en-US" sz="1400" dirty="0" smtClean="0"/>
              <a:t>(Z)</a:t>
            </a:r>
          </a:p>
          <a:p>
            <a:endParaRPr lang="en-US" sz="1400" dirty="0" smtClean="0"/>
          </a:p>
          <a:p>
            <a:r>
              <a:rPr lang="en-US" sz="1400" dirty="0"/>
              <a:t>T</a:t>
            </a:r>
            <a:r>
              <a:rPr lang="en-US" sz="1400" dirty="0" smtClean="0"/>
              <a:t>op quark at NLO:</a:t>
            </a:r>
          </a:p>
          <a:p>
            <a:r>
              <a:rPr lang="en-US" sz="1400" dirty="0" smtClean="0"/>
              <a:t>1) t-channel, </a:t>
            </a:r>
            <a:r>
              <a:rPr lang="en-US" sz="1400" dirty="0" err="1" smtClean="0"/>
              <a:t>tW</a:t>
            </a:r>
            <a:r>
              <a:rPr lang="en-US" sz="1400" dirty="0" smtClean="0"/>
              <a:t>, </a:t>
            </a:r>
            <a:r>
              <a:rPr lang="en-US" sz="1400" dirty="0" err="1" smtClean="0"/>
              <a:t>tt</a:t>
            </a:r>
            <a:r>
              <a:rPr lang="en-US" sz="1400" dirty="0" smtClean="0"/>
              <a:t> using POWHEG</a:t>
            </a:r>
          </a:p>
          <a:p>
            <a:r>
              <a:rPr lang="en-US" sz="1400" dirty="0" smtClean="0"/>
              <a:t>2) s-channel using </a:t>
            </a:r>
            <a:r>
              <a:rPr lang="en-US" sz="1400" dirty="0"/>
              <a:t>MadGraph5_aMC@NLO </a:t>
            </a:r>
          </a:p>
          <a:p>
            <a:endParaRPr lang="en-US" sz="1400" dirty="0"/>
          </a:p>
          <a:p>
            <a:r>
              <a:rPr lang="en-US" sz="1400" dirty="0" smtClean="0"/>
              <a:t>Single top is rescaled to NNLO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Dibosons</a:t>
            </a:r>
            <a:r>
              <a:rPr lang="en-US" sz="1400" dirty="0"/>
              <a:t> </a:t>
            </a:r>
            <a:r>
              <a:rPr lang="en-US" sz="1400" dirty="0" smtClean="0"/>
              <a:t>at LO using  </a:t>
            </a:r>
            <a:r>
              <a:rPr lang="en-US" sz="1400" dirty="0" err="1" smtClean="0"/>
              <a:t>Pythia</a:t>
            </a:r>
            <a:r>
              <a:rPr lang="en-US" sz="1400" dirty="0" smtClean="0"/>
              <a:t> and rescaled to NLO</a:t>
            </a:r>
          </a:p>
          <a:p>
            <a:endParaRPr lang="en-US" sz="1400" dirty="0"/>
          </a:p>
          <a:p>
            <a:r>
              <a:rPr lang="en-US" sz="1400" dirty="0" smtClean="0"/>
              <a:t>ZH at NLO using MadGraph5_aMC</a:t>
            </a:r>
            <a:r>
              <a:rPr lang="en-US" sz="1400" dirty="0"/>
              <a:t>@NLO </a:t>
            </a:r>
            <a:r>
              <a:rPr lang="en-US" sz="1400" dirty="0" smtClean="0"/>
              <a:t>and rescaled to NNLO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	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56" y="1288641"/>
            <a:ext cx="5552754" cy="30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0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20016" y="22629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DY and TT SFs from the fit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8172" y="144879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Normalization for backgrounds,  final numbers after the application of all the </a:t>
            </a:r>
            <a:r>
              <a:rPr lang="en-US" dirty="0" err="1" smtClean="0"/>
              <a:t>nui-sances</a:t>
            </a:r>
            <a:r>
              <a:rPr lang="en-US" dirty="0" smtClean="0"/>
              <a:t> during the </a:t>
            </a:r>
            <a:r>
              <a:rPr lang="en-US" dirty="0" err="1" smtClean="0"/>
              <a:t>postfit</a:t>
            </a:r>
            <a:r>
              <a:rPr lang="en-US" dirty="0" smtClean="0"/>
              <a:t> procedure. Electron channel. All regions are used.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8172" y="273305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Normalisation</a:t>
            </a:r>
            <a:r>
              <a:rPr lang="en-US" dirty="0" smtClean="0"/>
              <a:t> for backgrounds in the </a:t>
            </a:r>
            <a:r>
              <a:rPr lang="en-US" dirty="0" err="1" smtClean="0"/>
              <a:t>unblinded</a:t>
            </a:r>
            <a:r>
              <a:rPr lang="en-US" dirty="0" smtClean="0"/>
              <a:t> SR only, final numbers after the </a:t>
            </a:r>
            <a:r>
              <a:rPr lang="en-US" dirty="0" err="1" smtClean="0"/>
              <a:t>applica-tion</a:t>
            </a:r>
            <a:r>
              <a:rPr lang="en-US" dirty="0" smtClean="0"/>
              <a:t> of all the nuisances during the </a:t>
            </a:r>
            <a:r>
              <a:rPr lang="en-US" dirty="0" err="1" smtClean="0"/>
              <a:t>postfit</a:t>
            </a:r>
            <a:r>
              <a:rPr lang="en-US" dirty="0" smtClean="0"/>
              <a:t> procedure. Electron channel.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172" y="402405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Normalization </a:t>
            </a:r>
            <a:r>
              <a:rPr lang="en-US" dirty="0"/>
              <a:t>for backgrounds,  final numbers after the application of all the </a:t>
            </a:r>
            <a:r>
              <a:rPr lang="en-US" dirty="0" err="1"/>
              <a:t>nui-sances</a:t>
            </a:r>
            <a:r>
              <a:rPr lang="en-US" dirty="0"/>
              <a:t> during the </a:t>
            </a:r>
            <a:r>
              <a:rPr lang="en-US" dirty="0" err="1"/>
              <a:t>postfit</a:t>
            </a:r>
            <a:r>
              <a:rPr lang="en-US" dirty="0"/>
              <a:t> procedure. </a:t>
            </a:r>
            <a:r>
              <a:rPr lang="en-US" dirty="0" err="1"/>
              <a:t>Muon</a:t>
            </a:r>
            <a:r>
              <a:rPr lang="en-US" dirty="0"/>
              <a:t> channel</a:t>
            </a:r>
            <a:r>
              <a:rPr lang="en-US" dirty="0" smtClean="0"/>
              <a:t>. All regions are used.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8172" y="531792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Normalisation</a:t>
            </a:r>
            <a:r>
              <a:rPr lang="en-US" dirty="0"/>
              <a:t> for backgrounds in the </a:t>
            </a:r>
            <a:r>
              <a:rPr lang="en-US" dirty="0" err="1"/>
              <a:t>unblinded</a:t>
            </a:r>
            <a:r>
              <a:rPr lang="en-US" dirty="0"/>
              <a:t> </a:t>
            </a:r>
            <a:r>
              <a:rPr lang="en-US" dirty="0" smtClean="0"/>
              <a:t>SR only, </a:t>
            </a:r>
            <a:r>
              <a:rPr lang="en-US" dirty="0"/>
              <a:t>final numbers after the </a:t>
            </a:r>
            <a:r>
              <a:rPr lang="en-US" dirty="0" err="1"/>
              <a:t>applica-tion</a:t>
            </a:r>
            <a:r>
              <a:rPr lang="en-US" dirty="0"/>
              <a:t> of all the nuisances during the </a:t>
            </a:r>
            <a:r>
              <a:rPr lang="en-US" dirty="0" err="1"/>
              <a:t>postfit</a:t>
            </a:r>
            <a:r>
              <a:rPr lang="en-US" dirty="0"/>
              <a:t> procedure. </a:t>
            </a:r>
            <a:r>
              <a:rPr lang="en-US" dirty="0" err="1"/>
              <a:t>Muon</a:t>
            </a:r>
            <a:r>
              <a:rPr lang="en-US" dirty="0"/>
              <a:t> channel.</a:t>
            </a:r>
          </a:p>
        </p:txBody>
      </p:sp>
      <p:pic>
        <p:nvPicPr>
          <p:cNvPr id="9" name="Picture 8" descr="Screenshot 2019-07-05 at 15.0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2910794"/>
            <a:ext cx="3960000" cy="806747"/>
          </a:xfrm>
          <a:prstGeom prst="rect">
            <a:avLst/>
          </a:prstGeom>
        </p:spPr>
      </p:pic>
      <p:pic>
        <p:nvPicPr>
          <p:cNvPr id="12" name="Picture 11" descr="Screenshot 2019-07-05 at 15.01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4226616"/>
            <a:ext cx="3960000" cy="787765"/>
          </a:xfrm>
          <a:prstGeom prst="rect">
            <a:avLst/>
          </a:prstGeom>
        </p:spPr>
      </p:pic>
      <p:pic>
        <p:nvPicPr>
          <p:cNvPr id="13" name="Picture 12" descr="Screenshot 2019-07-05 at 15.01.3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5602710"/>
            <a:ext cx="3960000" cy="795384"/>
          </a:xfrm>
          <a:prstGeom prst="rect">
            <a:avLst/>
          </a:prstGeom>
        </p:spPr>
      </p:pic>
      <p:pic>
        <p:nvPicPr>
          <p:cNvPr id="17" name="Picture 16" descr="Screenshot 2019-07-05 at 15.01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1624864"/>
            <a:ext cx="3960000" cy="7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58988" y="123997"/>
            <a:ext cx="7756305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6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dimuon</a:t>
            </a:r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04" y="907146"/>
            <a:ext cx="6339689" cy="2946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481" y="3857675"/>
            <a:ext cx="5944677" cy="2725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-3821139" y="927067"/>
            <a:ext cx="9311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HLT_BIT_HLT_Mu17_TrkIsoVVL_Mu8_TrkIsoVVL_v </a:t>
            </a:r>
            <a:r>
              <a:rPr lang="en-US" sz="1200" dirty="0"/>
              <a:t>or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HLT_BIT_HLT_Mu17_TrkIsoVVL_Mu8_TrkIsoVVL_DZ_v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HLT_BIT_HLT_Mu17_TrkIsoVVL_TkMu8_TrkIsoVVL_DZ_v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2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61379" y="327579"/>
            <a:ext cx="7756305" cy="9906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0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dimuon</a:t>
            </a: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triggers, </a:t>
            </a:r>
            <a:b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30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dZ</a:t>
            </a:r>
            <a:r>
              <a:rPr lang="en-US" sz="30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requirement </a:t>
            </a:r>
            <a:endParaRPr lang="en-US" sz="3000" b="1" dirty="0">
              <a:solidFill>
                <a:srgbClr val="00009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3821139" y="927067"/>
            <a:ext cx="9311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HLT_BIT_HLT_Mu17_TrkIsoVVL_Mu8_TrkIsoVVL_v </a:t>
            </a:r>
            <a:r>
              <a:rPr lang="en-US" sz="1200" dirty="0"/>
              <a:t>or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HLT_BIT_HLT_Mu17_TrkIsoVVL_Mu8_TrkIsoVVL_DZ_v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HLT_BIT_HLT_Mu17_TrkIsoVVL_TkMu8_TrkIsoVVL_v </a:t>
            </a:r>
            <a:br>
              <a:rPr lang="en-US" sz="1200" dirty="0" smtClean="0"/>
            </a:br>
            <a:r>
              <a:rPr lang="en-US" sz="1200" dirty="0" smtClean="0"/>
              <a:t>or HLT_BIT_HLT_Mu17_TrkIsoVVL_TkMu8_TrkIsoVVL_DZ_v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634" y="1717530"/>
            <a:ext cx="5866699" cy="397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6175" y="6237282"/>
            <a:ext cx="6616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https://indico.cern.ch/event/636555/contributions/2577291/attachments/1453162/2241537/TnP_DoubleMuSF_03_05_17.</a:t>
            </a:r>
            <a:r>
              <a:rPr lang="en-US" sz="800" dirty="0" smtClean="0">
                <a:hlinkClick r:id="rId4"/>
              </a:rPr>
              <a:t>pdf</a:t>
            </a:r>
            <a:endParaRPr lang="en-US" sz="800" dirty="0" smtClean="0"/>
          </a:p>
          <a:p>
            <a:endParaRPr lang="en-US" sz="800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1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375" y="6092142"/>
            <a:ext cx="6616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://indico.cern.ch/event/604949/contributions</a:t>
            </a:r>
            <a:r>
              <a:rPr lang="en-US" sz="800" dirty="0" smtClean="0">
                <a:hlinkClick r:id="rId3"/>
              </a:rPr>
              <a:t>/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2543520</a:t>
            </a:r>
            <a:r>
              <a:rPr lang="en-US" sz="800" dirty="0">
                <a:hlinkClick r:id="rId3"/>
              </a:rPr>
              <a:t>/attachments/1439974/2216426/</a:t>
            </a:r>
            <a:r>
              <a:rPr lang="en-US" sz="800" dirty="0" smtClean="0">
                <a:hlinkClick r:id="rId3"/>
              </a:rPr>
              <a:t>VHbb_TnP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_SFs_egamma_april.pdf</a:t>
            </a:r>
            <a:r>
              <a:rPr lang="en-US" sz="800" dirty="0">
                <a:hlinkClick r:id="rId3"/>
              </a:rPr>
              <a:t>#search=vhbb%</a:t>
            </a:r>
            <a:r>
              <a:rPr lang="en-US" sz="800" dirty="0" smtClean="0">
                <a:hlinkClick r:id="rId3"/>
              </a:rPr>
              <a:t>20AND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%</a:t>
            </a:r>
            <a:r>
              <a:rPr lang="en-US" sz="800" dirty="0">
                <a:hlinkClick r:id="rId3"/>
              </a:rPr>
              <a:t>20cerntaxonomy%3A%22Indico%2FExperiments</a:t>
            </a:r>
            <a:r>
              <a:rPr lang="en-US" sz="800" dirty="0" smtClean="0">
                <a:hlinkClick r:id="rId3"/>
              </a:rPr>
              <a:t>%</a:t>
            </a:r>
            <a:br>
              <a:rPr lang="en-US" sz="800" dirty="0" smtClean="0">
                <a:hlinkClick r:id="rId3"/>
              </a:rPr>
            </a:br>
            <a:r>
              <a:rPr lang="en-US" sz="800" dirty="0" smtClean="0">
                <a:hlinkClick r:id="rId3"/>
              </a:rPr>
              <a:t>2FCMS</a:t>
            </a:r>
            <a:r>
              <a:rPr lang="en-US" sz="800" dirty="0">
                <a:hlinkClick r:id="rId3"/>
              </a:rPr>
              <a:t>%20meetings%2FPH%20%2D%20Physics%2FEgamma%</a:t>
            </a:r>
            <a:r>
              <a:rPr lang="en-US" sz="800" dirty="0" smtClean="0">
                <a:hlinkClick r:id="rId3"/>
              </a:rPr>
              <a:t>22</a:t>
            </a:r>
            <a:endParaRPr lang="en-US" sz="800" dirty="0" smtClean="0"/>
          </a:p>
          <a:p>
            <a:pPr marL="285750" indent="-285750">
              <a:buFontTx/>
              <a:buChar char="•"/>
            </a:pP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242" y="762000"/>
            <a:ext cx="4463150" cy="610629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65468" y="51427"/>
            <a:ext cx="7756305" cy="99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HLT SFs for </a:t>
            </a:r>
            <a:r>
              <a:rPr lang="en-US" sz="36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dielectron</a:t>
            </a:r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trigger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665" y="2610113"/>
            <a:ext cx="93114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/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dirty="0" smtClean="0"/>
              <a:t>HLT_BIT_HLT_Ele23_Ele12_</a:t>
            </a:r>
            <a:br>
              <a:rPr lang="en-US" sz="1400" dirty="0" smtClean="0"/>
            </a:br>
            <a:r>
              <a:rPr lang="en-US" sz="1400" dirty="0" err="1" smtClean="0"/>
              <a:t>CaloIdL_TrackIdL_IsoVL_DZ_v</a:t>
            </a:r>
            <a:r>
              <a:rPr lang="en" sz="1400" dirty="0" smtClean="0"/>
              <a:t/>
            </a:r>
            <a:br>
              <a:rPr lang="en" sz="1400" dirty="0" smtClean="0"/>
            </a:br>
            <a:endParaRPr lang="en-US" sz="1400" dirty="0" smtClean="0"/>
          </a:p>
          <a:p>
            <a:endParaRPr lang="en-US" sz="1400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17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44974" y="120510"/>
            <a:ext cx="6983182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	       Analysis strategy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583" y="1778011"/>
            <a:ext cx="1953606" cy="7642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Object selection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05823" y="1778011"/>
            <a:ext cx="1645881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Select</a:t>
            </a:r>
          </a:p>
          <a:p>
            <a:pPr algn="ctr"/>
            <a:r>
              <a:rPr lang="en-US" sz="2200" dirty="0" smtClean="0"/>
              <a:t>Candidate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280582" y="2724473"/>
            <a:ext cx="1917328" cy="1100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Requirements on </a:t>
            </a:r>
            <a:r>
              <a:rPr lang="en-US" sz="2200" dirty="0" smtClean="0"/>
              <a:t>leptons, jets and met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2755568" y="2719374"/>
            <a:ext cx="1731946" cy="110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BDT </a:t>
            </a:r>
            <a:r>
              <a:rPr lang="en-US" sz="2200" dirty="0"/>
              <a:t>with </a:t>
            </a:r>
            <a:r>
              <a:rPr lang="en-US" sz="2200" dirty="0" smtClean="0"/>
              <a:t>nine variables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1957" y="1777952"/>
            <a:ext cx="2012269" cy="764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Prepare input </a:t>
            </a:r>
            <a:br>
              <a:rPr lang="en-US" sz="2200" dirty="0" smtClean="0"/>
            </a:br>
            <a:r>
              <a:rPr lang="en-US" sz="2200" dirty="0" smtClean="0"/>
              <a:t>to </a:t>
            </a:r>
            <a:r>
              <a:rPr lang="en-US" sz="2200" dirty="0"/>
              <a:t>Combine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01957" y="2724473"/>
            <a:ext cx="2012269" cy="76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‘Simple shape’    </a:t>
            </a:r>
          </a:p>
          <a:p>
            <a:r>
              <a:rPr lang="en-US" sz="2200" dirty="0" smtClean="0"/>
              <a:t>    of </a:t>
            </a:r>
            <a:r>
              <a:rPr lang="en-US" sz="2200" dirty="0" err="1" smtClean="0"/>
              <a:t>HH_m</a:t>
            </a:r>
            <a:r>
              <a:rPr lang="en-US" sz="2200" baseline="-25000" dirty="0" err="1" smtClean="0"/>
              <a:t>T</a:t>
            </a:r>
            <a:endParaRPr lang="en-US" sz="22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7821269" y="1772853"/>
            <a:ext cx="994452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Limits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230339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54755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253402" y="1805028"/>
            <a:ext cx="452176" cy="3301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350302" y="2724889"/>
            <a:ext cx="1465419" cy="110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Derive the best limits we can</a:t>
            </a:r>
            <a:endParaRPr lang="en-US" sz="2200" dirty="0"/>
          </a:p>
        </p:txBody>
      </p:sp>
      <p:sp>
        <p:nvSpPr>
          <p:cNvPr id="27" name="Rectangle 26"/>
          <p:cNvSpPr/>
          <p:nvPr/>
        </p:nvSpPr>
        <p:spPr>
          <a:xfrm>
            <a:off x="505531" y="3866179"/>
            <a:ext cx="97527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90"/>
                </a:solidFill>
              </a:rPr>
              <a:t/>
            </a:r>
            <a:br>
              <a:rPr lang="en-US" sz="2000" b="1" dirty="0">
                <a:solidFill>
                  <a:srgbClr val="000090"/>
                </a:solidFill>
              </a:rPr>
            </a:br>
            <a:r>
              <a:rPr lang="en-US" sz="2000" b="1" dirty="0" smtClean="0">
                <a:solidFill>
                  <a:srgbClr val="000090"/>
                </a:solidFill>
              </a:rPr>
              <a:t>Our objective is: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>
                <a:sym typeface="Arial"/>
              </a:rPr>
              <a:t>Set 95% </a:t>
            </a:r>
            <a:r>
              <a:rPr lang="en-US" sz="2000" dirty="0" smtClean="0">
                <a:sym typeface="Arial"/>
              </a:rPr>
              <a:t>CL upper limit </a:t>
            </a:r>
            <a:r>
              <a:rPr lang="en-US" sz="2000" dirty="0">
                <a:sym typeface="Arial"/>
              </a:rPr>
              <a:t>on </a:t>
            </a:r>
            <a:r>
              <a:rPr lang="en-US" sz="2000" dirty="0" err="1" smtClean="0">
                <a:sym typeface="Arial"/>
              </a:rPr>
              <a:t>σ</a:t>
            </a:r>
            <a:r>
              <a:rPr lang="en-US" sz="2000" dirty="0" smtClean="0">
                <a:sym typeface="Arial"/>
              </a:rPr>
              <a:t>(</a:t>
            </a:r>
            <a:r>
              <a:rPr lang="en-US" sz="2000" dirty="0" err="1">
                <a:sym typeface="Arial"/>
              </a:rPr>
              <a:t>pp</a:t>
            </a:r>
            <a:r>
              <a:rPr lang="en-US" sz="2000" dirty="0">
                <a:sym typeface="Arial"/>
              </a:rPr>
              <a:t> </a:t>
            </a:r>
            <a:r>
              <a:rPr lang="en-US" sz="2000" dirty="0" smtClean="0">
                <a:sym typeface="Arial"/>
              </a:rPr>
              <a:t>     </a:t>
            </a: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X   </a:t>
            </a:r>
            <a:r>
              <a:rPr lang="en-US" sz="2000" dirty="0" smtClean="0">
                <a:sym typeface="Arial"/>
              </a:rPr>
              <a:t>   HH) </a:t>
            </a:r>
            <a:r>
              <a:rPr lang="en-US" sz="2000" dirty="0" err="1" smtClean="0">
                <a:sym typeface="Arial"/>
              </a:rPr>
              <a:t>vs</a:t>
            </a:r>
            <a:r>
              <a:rPr lang="en-US" sz="2000" dirty="0" smtClean="0">
                <a:sym typeface="Arial"/>
              </a:rPr>
              <a:t> mass of </a:t>
            </a: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X </a:t>
            </a:r>
            <a:br>
              <a:rPr lang="en-US" sz="2000" b="1" dirty="0" smtClean="0">
                <a:solidFill>
                  <a:srgbClr val="0000FF"/>
                </a:solidFill>
                <a:sym typeface="Arial"/>
              </a:rPr>
            </a:br>
            <a:r>
              <a:rPr lang="en-US" sz="2000" b="1" dirty="0" smtClean="0">
                <a:solidFill>
                  <a:srgbClr val="0000FF"/>
                </a:solidFill>
                <a:sym typeface="Arial"/>
              </a:rPr>
              <a:t>  </a:t>
            </a:r>
            <a:r>
              <a:rPr lang="en-US" sz="2000" dirty="0" smtClean="0">
                <a:sym typeface="Arial"/>
              </a:rPr>
              <a:t>(where </a:t>
            </a:r>
            <a:r>
              <a:rPr lang="en-US" sz="2000" dirty="0" smtClean="0">
                <a:solidFill>
                  <a:srgbClr val="0000FF"/>
                </a:solidFill>
                <a:sym typeface="Arial"/>
              </a:rPr>
              <a:t>X</a:t>
            </a:r>
            <a:r>
              <a:rPr lang="en-US" sz="2000" dirty="0" smtClean="0">
                <a:sym typeface="Arial"/>
              </a:rPr>
              <a:t> is the spin 0/2 narrow width resonance)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 smtClean="0">
                <a:solidFill>
                  <a:srgbClr val="000090"/>
                </a:solidFill>
              </a:rPr>
              <a:t>The method we will use to achieve it:</a:t>
            </a:r>
          </a:p>
          <a:p>
            <a:r>
              <a:rPr lang="en" sz="20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000" dirty="0" smtClean="0">
                <a:sym typeface="Arial"/>
              </a:rPr>
              <a:t>Binned shape </a:t>
            </a:r>
            <a:r>
              <a:rPr lang="en-US" sz="2000" dirty="0">
                <a:sym typeface="Arial"/>
              </a:rPr>
              <a:t>analysis using Higgs Combination Tool</a:t>
            </a:r>
            <a:endParaRPr lang="en-US" sz="2000" dirty="0" smtClean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710317"/>
              </p:ext>
            </p:extLst>
          </p:nvPr>
        </p:nvGraphicFramePr>
        <p:xfrm>
          <a:off x="4284672" y="4579841"/>
          <a:ext cx="432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4" imgW="190500" imgH="127000" progId="Equation.3">
                  <p:embed/>
                </p:oleObj>
              </mc:Choice>
              <mc:Fallback>
                <p:oleObj name="Equation" r:id="rId4" imgW="1905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4672" y="4579841"/>
                        <a:ext cx="432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43953"/>
              </p:ext>
            </p:extLst>
          </p:nvPr>
        </p:nvGraphicFramePr>
        <p:xfrm>
          <a:off x="4840459" y="4579841"/>
          <a:ext cx="432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Equation" r:id="rId6" imgW="190500" imgH="127000" progId="Equation.3">
                  <p:embed/>
                </p:oleObj>
              </mc:Choice>
              <mc:Fallback>
                <p:oleObj name="Equation" r:id="rId6" imgW="1905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0459" y="4579841"/>
                        <a:ext cx="432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6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drama: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00792" y="87712"/>
            <a:ext cx="7756305" cy="9906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Zll</a:t>
            </a:r>
            <a:r>
              <a:rPr lang="en-US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cut to be orthogonal to </a:t>
            </a:r>
            <a:r>
              <a:rPr lang="en-US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bbWW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4650" y="5443595"/>
            <a:ext cx="6895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Known approved </a:t>
            </a:r>
            <a:r>
              <a:rPr lang="en-US" dirty="0" err="1" smtClean="0"/>
              <a:t>bbVV</a:t>
            </a:r>
            <a:r>
              <a:rPr lang="en-US" dirty="0" smtClean="0"/>
              <a:t> (</a:t>
            </a:r>
            <a:r>
              <a:rPr lang="en-US" dirty="0" err="1" smtClean="0"/>
              <a:t>bbWW</a:t>
            </a:r>
            <a:r>
              <a:rPr lang="en-US" dirty="0" smtClean="0"/>
              <a:t>)  analysis operates strictly in the range </a:t>
            </a:r>
            <a:r>
              <a:rPr lang="en-US" dirty="0" err="1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i="1" baseline="-25000" dirty="0" err="1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i="1" baseline="-25000" dirty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&lt; 76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GeV</a:t>
            </a:r>
            <a:endParaRPr lang="en-US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We work in the region </a:t>
            </a:r>
            <a:r>
              <a:rPr lang="en-US" dirty="0" err="1">
                <a:solidFill>
                  <a:srgbClr val="404040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i="1" baseline="-25000" dirty="0" err="1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ll</a:t>
            </a:r>
            <a:r>
              <a:rPr lang="en-US" i="1" baseline="-25000" dirty="0">
                <a:solidFill>
                  <a:srgbClr val="404040"/>
                </a:solidFill>
                <a:latin typeface="Times"/>
                <a:ea typeface="Arial"/>
                <a:cs typeface="Times"/>
                <a:sym typeface="Arial"/>
              </a:rPr>
              <a:t>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mass 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&gt; </a:t>
            </a:r>
            <a:r>
              <a:rPr lang="en-US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76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GeV</a:t>
            </a:r>
            <a:endParaRPr lang="en-US" dirty="0" smtClean="0">
              <a:solidFill>
                <a:srgbClr val="404040"/>
              </a:solidFill>
              <a:ea typeface="Arial"/>
              <a:cs typeface="Arial"/>
              <a:sym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In our analysis space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bbWW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to </a:t>
            </a:r>
            <a:r>
              <a:rPr lang="en-US" dirty="0" err="1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bbZZ</a:t>
            </a:r>
            <a:r>
              <a:rPr lang="en-US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fraction is 1 to 4</a:t>
            </a:r>
            <a:endParaRPr lang="en-US" dirty="0">
              <a:solidFill>
                <a:srgbClr val="40404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50</a:t>
            </a:fld>
            <a:endParaRPr lang="en-US" dirty="0"/>
          </a:p>
        </p:txBody>
      </p:sp>
      <p:pic>
        <p:nvPicPr>
          <p:cNvPr id="2" name="Picture 1" descr="Screen Shot 2017-12-15 at 21.19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13" y="1351886"/>
            <a:ext cx="3441161" cy="3441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04208" y="4793044"/>
            <a:ext cx="616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bbZZ</a:t>
            </a:r>
            <a:r>
              <a:rPr lang="en-US" dirty="0" smtClean="0"/>
              <a:t>  		</a:t>
            </a:r>
            <a:r>
              <a:rPr lang="en-US" dirty="0"/>
              <a:t>  </a:t>
            </a:r>
            <a:r>
              <a:rPr lang="en-US" dirty="0" smtClean="0"/>
              <a:t>      </a:t>
            </a:r>
            <a:r>
              <a:rPr lang="en-US" dirty="0" err="1" smtClean="0"/>
              <a:t>bbWW</a:t>
            </a:r>
            <a:r>
              <a:rPr lang="en-US" dirty="0" smtClean="0"/>
              <a:t> is O(20) more sensitive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36306" y="1297261"/>
            <a:ext cx="3534593" cy="364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9265317">
            <a:off x="572795" y="3032621"/>
            <a:ext cx="548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Shown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just to make the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orthogonality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point 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MET cut to be orthogonal to 2b2l2q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77000" y="1861536"/>
            <a:ext cx="792238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MET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2b2l2q) </a:t>
            </a:r>
            <a:r>
              <a:rPr lang="de-DE" dirty="0"/>
              <a:t>was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 smtClean="0"/>
              <a:t>by</a:t>
            </a:r>
            <a:r>
              <a:rPr lang="de-DE" dirty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/>
              <a:t>teams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bbZZ</a:t>
            </a:r>
            <a:r>
              <a:rPr lang="de-DE" dirty="0" smtClean="0"/>
              <a:t> </a:t>
            </a:r>
            <a:r>
              <a:rPr lang="de-DE" dirty="0" err="1" smtClean="0"/>
              <a:t>combination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52" y="3167612"/>
            <a:ext cx="3897832" cy="13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304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MET cut to be orthogonal to 2b2l2q, cont.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7" y="1388584"/>
            <a:ext cx="3130435" cy="2347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189" y="3730092"/>
            <a:ext cx="3082210" cy="2311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516" y="1388583"/>
            <a:ext cx="3082210" cy="2311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647" y="3730093"/>
            <a:ext cx="3130435" cy="23478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124" y="1388583"/>
            <a:ext cx="3082210" cy="2311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507" y="3730093"/>
            <a:ext cx="3130435" cy="2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Correlations,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low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8316" y="1614117"/>
            <a:ext cx="3941281" cy="4107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09491" y="1614118"/>
            <a:ext cx="3941281" cy="41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8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Correlations,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high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65891" y="1533006"/>
            <a:ext cx="4020714" cy="4190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5523" y="1533006"/>
            <a:ext cx="4020714" cy="41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0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Variables, graviton,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low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78883" y="-463333"/>
            <a:ext cx="3556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8883" y="3128277"/>
            <a:ext cx="355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931768" y="1499586"/>
            <a:ext cx="753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’1’ refers to H → </a:t>
            </a:r>
            <a:r>
              <a:rPr lang="en-US" dirty="0" smtClean="0"/>
              <a:t>bb </a:t>
            </a:r>
            <a:r>
              <a:rPr lang="en-US" dirty="0"/>
              <a:t>decay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index </a:t>
            </a:r>
            <a:r>
              <a:rPr lang="en-US" dirty="0"/>
              <a:t>’0’ refers to H → ZZ decay. </a:t>
            </a:r>
          </a:p>
        </p:txBody>
      </p:sp>
    </p:spTree>
    <p:extLst>
      <p:ext uri="{BB962C8B-B14F-4D97-AF65-F5344CB8AC3E}">
        <p14:creationId xmlns:p14="http://schemas.microsoft.com/office/powerpoint/2010/main" val="281229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Variables</a:t>
            </a:r>
            <a:r>
              <a:rPr lang="en-US" b="1" dirty="0">
                <a:solidFill>
                  <a:srgbClr val="000090"/>
                </a:solidFill>
              </a:rPr>
              <a:t>, </a:t>
            </a:r>
            <a:r>
              <a:rPr lang="en-US" b="1" dirty="0" smtClean="0">
                <a:solidFill>
                  <a:srgbClr val="000090"/>
                </a:solidFill>
              </a:rPr>
              <a:t>graviton, </a:t>
            </a:r>
            <a:r>
              <a:rPr lang="en-US" b="1" dirty="0" err="1" smtClean="0">
                <a:solidFill>
                  <a:srgbClr val="000090"/>
                </a:solidFill>
              </a:rPr>
              <a:t>ee</a:t>
            </a:r>
            <a:r>
              <a:rPr lang="en-US" b="1" dirty="0" smtClean="0">
                <a:solidFill>
                  <a:srgbClr val="000090"/>
                </a:solidFill>
              </a:rPr>
              <a:t>, high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67010" y="-427326"/>
            <a:ext cx="3556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67010" y="3169341"/>
            <a:ext cx="3556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2967378" y="1428366"/>
            <a:ext cx="753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’1’ refers to H → </a:t>
            </a:r>
            <a:r>
              <a:rPr lang="en-US" dirty="0" smtClean="0"/>
              <a:t>bb </a:t>
            </a:r>
            <a:r>
              <a:rPr lang="en-US" dirty="0"/>
              <a:t>decay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index </a:t>
            </a:r>
            <a:r>
              <a:rPr lang="en-US" dirty="0"/>
              <a:t>’0’ refers to H → ZZ decay. </a:t>
            </a:r>
          </a:p>
        </p:txBody>
      </p:sp>
    </p:spTree>
    <p:extLst>
      <p:ext uri="{BB962C8B-B14F-4D97-AF65-F5344CB8AC3E}">
        <p14:creationId xmlns:p14="http://schemas.microsoft.com/office/powerpoint/2010/main" val="312692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Event selection in the SR before BDT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5355" y="1799265"/>
            <a:ext cx="84254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Fraction of events surviving the candidate selection and kinematic requirements. Efficiencies are given for </a:t>
            </a:r>
            <a:r>
              <a:rPr lang="en-US" sz="2400" baseline="30000" dirty="0" err="1"/>
              <a:t>bbZZ</a:t>
            </a:r>
            <a:r>
              <a:rPr lang="en-US" sz="2400" baseline="30000" dirty="0"/>
              <a:t> and </a:t>
            </a:r>
            <a:r>
              <a:rPr lang="en-US" sz="2400" baseline="30000" dirty="0" err="1"/>
              <a:t>bbWW</a:t>
            </a:r>
            <a:r>
              <a:rPr lang="en-US" sz="2400" baseline="30000" dirty="0"/>
              <a:t> contributions in the SR and are </a:t>
            </a:r>
            <a:r>
              <a:rPr lang="en-US" sz="2400" baseline="30000" dirty="0" err="1"/>
              <a:t>normalised</a:t>
            </a:r>
            <a:r>
              <a:rPr lang="en-US" sz="2400" baseline="30000" dirty="0"/>
              <a:t> to the initial event counts before any selection is applied. A di-</a:t>
            </a:r>
            <a:r>
              <a:rPr lang="en-US" sz="2400" baseline="30000" dirty="0" err="1"/>
              <a:t>muon</a:t>
            </a:r>
            <a:r>
              <a:rPr lang="en-US" sz="2400" baseline="30000" dirty="0"/>
              <a:t> channel is presented. Numbers for the di-electron channel have the same trend but lower values, because in CMS efficiencies for electrons are lower than for </a:t>
            </a:r>
            <a:r>
              <a:rPr lang="en-US" sz="2400" baseline="30000" dirty="0" err="1"/>
              <a:t>muons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9" name="Picture 8" descr="Screenshot 2019-07-05 at 14.49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17" y="3196305"/>
            <a:ext cx="5139513" cy="19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6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Importance of BDT variables, </a:t>
            </a:r>
            <a:r>
              <a:rPr lang="en-US" sz="3500" b="1" dirty="0" err="1" smtClean="0">
                <a:solidFill>
                  <a:srgbClr val="000090"/>
                </a:solidFill>
              </a:rPr>
              <a:t>ee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1053" y="4656415"/>
            <a:ext cx="7914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Relative importance of the input </a:t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the high mass </a:t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51053" y="2351936"/>
            <a:ext cx="8056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Relative importance </a:t>
            </a:r>
            <a:r>
              <a:rPr lang="en-US" sz="2400" baseline="30000" dirty="0"/>
              <a:t>of the input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</a:t>
            </a:r>
            <a:r>
              <a:rPr lang="en-US" sz="2400" baseline="30000" dirty="0"/>
              <a:t>the low mass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BDT </a:t>
            </a:r>
            <a:r>
              <a:rPr lang="en-US" sz="2400" baseline="30000" dirty="0"/>
              <a:t>training.</a:t>
            </a:r>
            <a:endParaRPr lang="en-US" sz="2400" dirty="0"/>
          </a:p>
        </p:txBody>
      </p:sp>
      <p:pic>
        <p:nvPicPr>
          <p:cNvPr id="9" name="Picture 8" descr="Screenshot 2019-07-05 at 14.50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05" y="1259134"/>
            <a:ext cx="5286398" cy="2790358"/>
          </a:xfrm>
          <a:prstGeom prst="rect">
            <a:avLst/>
          </a:prstGeom>
        </p:spPr>
      </p:pic>
      <p:pic>
        <p:nvPicPr>
          <p:cNvPr id="10" name="Picture 9" descr="Screenshot 2019-07-05 at 14.51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5" y="4049492"/>
            <a:ext cx="5286398" cy="279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9714" y="268534"/>
            <a:ext cx="9352015" cy="990600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rgbClr val="000090"/>
                </a:solidFill>
              </a:rPr>
              <a:t>Importance of BDT variables, </a:t>
            </a:r>
            <a:r>
              <a:rPr lang="en-US" sz="3500" b="1" dirty="0" err="1" smtClean="0">
                <a:solidFill>
                  <a:srgbClr val="000090"/>
                </a:solidFill>
              </a:rPr>
              <a:t>μμ</a:t>
            </a:r>
            <a:endParaRPr lang="en-US" sz="35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8743" y="462259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aseline="30000" dirty="0" smtClean="0"/>
              <a:t>Relative importance of the input </a:t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the high mass </a:t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98743" y="23672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aseline="30000" dirty="0" smtClean="0"/>
              <a:t>Relative importance </a:t>
            </a:r>
            <a:r>
              <a:rPr lang="en-US" sz="2400" baseline="30000" dirty="0"/>
              <a:t>of the input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variables in </a:t>
            </a:r>
            <a:r>
              <a:rPr lang="en-US" sz="2400" baseline="30000" dirty="0"/>
              <a:t>the low mass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BDT training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6" name="Picture 5" descr="Screenshot 2019-07-05 at 14.52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2" y="1199086"/>
            <a:ext cx="5298268" cy="2802624"/>
          </a:xfrm>
          <a:prstGeom prst="rect">
            <a:avLst/>
          </a:prstGeom>
        </p:spPr>
      </p:pic>
      <p:pic>
        <p:nvPicPr>
          <p:cNvPr id="8" name="Picture 7" descr="Screenshot 2019-07-05 at 14.52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2" y="4001710"/>
            <a:ext cx="5298268" cy="27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8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drama: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solution:</a:t>
            </a:r>
          </a:p>
          <a:p>
            <a:r>
              <a:rPr lang="en-US" sz="2200" dirty="0">
                <a:latin typeface="Times Bold"/>
                <a:cs typeface="Times Bold"/>
                <a:sym typeface="Wingdings"/>
              </a:rPr>
              <a:t>I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n BSM, the HH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xsex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is enhanced and we may be able to see it!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68233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Low mass BDT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972195" y="979827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This is the region where backgrounds look very much signal-like, </a:t>
            </a:r>
            <a:b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hard to get very high performance</a:t>
            </a: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40405" y="1245490"/>
            <a:ext cx="2520000" cy="3410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56838" y="3749058"/>
            <a:ext cx="2520000" cy="34429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82427" y="3749059"/>
            <a:ext cx="2520000" cy="34429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98861" y="1245489"/>
            <a:ext cx="2520000" cy="3410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6967" y="2698321"/>
            <a:ext cx="349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electrons                  </a:t>
            </a:r>
            <a:r>
              <a:rPr lang="en-US" dirty="0" err="1" smtClean="0"/>
              <a:t>muons</a:t>
            </a: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8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68233" y="14336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High mass BDT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8" name="Shape 212"/>
          <p:cNvSpPr txBox="1">
            <a:spLocks/>
          </p:cNvSpPr>
          <p:nvPr/>
        </p:nvSpPr>
        <p:spPr>
          <a:xfrm>
            <a:off x="33356" y="1070497"/>
            <a:ext cx="9639905" cy="311202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r>
              <a:rPr lang="en-US" sz="19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This is the region where signal is highly boosted, performance is noticeably higher</a:t>
            </a:r>
          </a:p>
          <a:p>
            <a:pPr marL="101600" inden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100000"/>
              <a:buNone/>
            </a:pP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6264" y="1206333"/>
            <a:ext cx="2520000" cy="341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09830" y="3709899"/>
            <a:ext cx="2520000" cy="34429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33263" y="1209668"/>
            <a:ext cx="2520000" cy="34101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49697" y="3709899"/>
            <a:ext cx="2520000" cy="34429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57917" y="2722061"/>
            <a:ext cx="349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electrons                  </a:t>
            </a:r>
            <a:r>
              <a:rPr lang="en-US" dirty="0" err="1" smtClean="0"/>
              <a:t>muons</a:t>
            </a: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1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93386" y="141857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BDT distributions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55873" y="4034462"/>
            <a:ext cx="2520000" cy="2626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29329" y="4034462"/>
            <a:ext cx="2520000" cy="2626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2785" y="4034462"/>
            <a:ext cx="2520000" cy="262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55874" y="1240917"/>
            <a:ext cx="2520000" cy="2626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29329" y="1240916"/>
            <a:ext cx="2520000" cy="262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02784" y="1240916"/>
            <a:ext cx="2520000" cy="26265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2659636" y="2537754"/>
            <a:ext cx="63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</a:t>
            </a:r>
            <a:r>
              <a:rPr lang="en-US" sz="2000" dirty="0" err="1" smtClean="0"/>
              <a:t>+m</a:t>
            </a:r>
            <a:r>
              <a:rPr lang="en-US" sz="2000" dirty="0" smtClean="0"/>
              <a:t>-      		     </a:t>
            </a:r>
            <a:r>
              <a:rPr lang="en-US" sz="2000" dirty="0" err="1" smtClean="0"/>
              <a:t>e+e</a:t>
            </a:r>
            <a:r>
              <a:rPr lang="en-US" sz="2000" dirty="0" smtClean="0"/>
              <a:t>-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20017633">
            <a:off x="7121997" y="3678071"/>
            <a:ext cx="220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g</a:t>
            </a:r>
            <a:r>
              <a:rPr lang="en-US" b="1" dirty="0" smtClean="0">
                <a:solidFill>
                  <a:srgbClr val="000090"/>
                </a:solidFill>
              </a:rPr>
              <a:t>raviton (spin 2)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35676" y="3722191"/>
            <a:ext cx="75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CRDY		        CRTT		           SR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344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7844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BDT optimization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2163" y="1619228"/>
            <a:ext cx="79546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We </a:t>
            </a:r>
            <a:r>
              <a:rPr lang="en-US" sz="2200" dirty="0"/>
              <a:t>are statistics </a:t>
            </a:r>
            <a:r>
              <a:rPr lang="en-US" sz="2200" dirty="0" smtClean="0"/>
              <a:t>dominated, so keep all uncertainties as </a:t>
            </a:r>
            <a:r>
              <a:rPr lang="en-US" sz="2200" dirty="0" err="1" smtClean="0"/>
              <a:t>lnN</a:t>
            </a:r>
            <a:r>
              <a:rPr lang="en-US" sz="2200" dirty="0" smtClean="0"/>
              <a:t>, otherwise it will take absurdly long to compute the result. 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 smtClean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Optimize each channel separately.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" sz="22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•</a:t>
            </a:r>
            <a:r>
              <a:rPr lang="fr-CA" sz="2200" b="1" dirty="0">
                <a:solidFill>
                  <a:srgbClr val="40404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200" dirty="0" smtClean="0"/>
              <a:t>Use as few cuts across the whole mass range as possible </a:t>
            </a:r>
            <a:br>
              <a:rPr lang="en-US" sz="2200" dirty="0" smtClean="0"/>
            </a:br>
            <a:r>
              <a:rPr lang="en-US" sz="2200" b="1" dirty="0" smtClean="0"/>
              <a:t>if</a:t>
            </a:r>
            <a:r>
              <a:rPr lang="en-US" sz="2200" dirty="0" smtClean="0"/>
              <a:t> it does not hurt the performance </a:t>
            </a:r>
            <a:r>
              <a:rPr lang="en-US" sz="2200" b="1" dirty="0" smtClean="0"/>
              <a:t>but</a:t>
            </a:r>
            <a:r>
              <a:rPr lang="en-US" sz="2200" dirty="0" smtClean="0"/>
              <a:t> helps to simplify the analysis and/or to avoid wasting weeks </a:t>
            </a:r>
            <a:r>
              <a:rPr lang="en-US" sz="2200" dirty="0"/>
              <a:t>o</a:t>
            </a:r>
            <a:r>
              <a:rPr lang="en-US" sz="2200" dirty="0" smtClean="0"/>
              <a:t>f computing time.</a:t>
            </a:r>
            <a:endParaRPr lang="en-US" sz="2200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63</a:t>
            </a:fld>
            <a:endParaRPr lang="en-US" dirty="0"/>
          </a:p>
        </p:txBody>
      </p:sp>
      <p:pic>
        <p:nvPicPr>
          <p:cNvPr id="4" name="Picture 3" descr="Screenshot 2019-07-05 at 14.24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304"/>
            <a:ext cx="9144000" cy="10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52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72318" y="112127"/>
            <a:ext cx="7756305" cy="9906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Cross check of BDTs and mass regions</a:t>
            </a:r>
            <a:endParaRPr lang="en-US" sz="3600" b="1" dirty="0">
              <a:solidFill>
                <a:srgbClr val="000090"/>
              </a:solidFill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96495" y="1169030"/>
            <a:ext cx="2880000" cy="2969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37878" y="1169030"/>
            <a:ext cx="2880000" cy="2969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8462" y="5127924"/>
            <a:ext cx="703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high BDT all the way to the left until it is worse than low BDT.</a:t>
            </a:r>
            <a:r>
              <a:rPr lang="en-US" b="1" dirty="0" smtClean="0"/>
              <a:t> Answer - already at 400 </a:t>
            </a:r>
            <a:r>
              <a:rPr lang="en-US" b="1" dirty="0" err="1" smtClean="0"/>
              <a:t>GeV</a:t>
            </a:r>
            <a:r>
              <a:rPr lang="en-US" b="1" dirty="0" smtClean="0"/>
              <a:t> the limit with:</a:t>
            </a:r>
          </a:p>
          <a:p>
            <a:r>
              <a:rPr lang="en-US" dirty="0" smtClean="0"/>
              <a:t>Original (low mass) BDT:    </a:t>
            </a:r>
            <a:r>
              <a:rPr lang="hr-HR" dirty="0" smtClean="0"/>
              <a:t>r </a:t>
            </a:r>
            <a:r>
              <a:rPr lang="hr-HR" dirty="0"/>
              <a:t>&lt; </a:t>
            </a:r>
            <a:r>
              <a:rPr lang="hr-HR" dirty="0" smtClean="0"/>
              <a:t>49.97</a:t>
            </a:r>
            <a:endParaRPr lang="en-US" dirty="0" smtClean="0"/>
          </a:p>
          <a:p>
            <a:r>
              <a:rPr lang="en-US" dirty="0" smtClean="0"/>
              <a:t>High mass BDT applied :    r </a:t>
            </a:r>
            <a:r>
              <a:rPr lang="en-US" dirty="0"/>
              <a:t>&lt; </a:t>
            </a:r>
            <a:r>
              <a:rPr lang="en-US" dirty="0" smtClean="0"/>
              <a:t>81.88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3422" y="4034873"/>
            <a:ext cx="693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mass BDT applied at </a:t>
            </a:r>
            <a:br>
              <a:rPr lang="en-US" dirty="0" smtClean="0"/>
            </a:br>
            <a:r>
              <a:rPr lang="en-US" dirty="0" smtClean="0"/>
              <a:t>high mass region - worse!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55098" y="4023003"/>
            <a:ext cx="693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mass BDT applied at </a:t>
            </a:r>
            <a:br>
              <a:rPr lang="en-US" dirty="0" smtClean="0"/>
            </a:br>
            <a:r>
              <a:rPr lang="en-US" dirty="0" smtClean="0"/>
              <a:t>450 </a:t>
            </a:r>
            <a:r>
              <a:rPr lang="en-US" dirty="0" err="1" smtClean="0"/>
              <a:t>GeV</a:t>
            </a:r>
            <a:r>
              <a:rPr lang="en-US" dirty="0" smtClean="0"/>
              <a:t> mass region: good!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68366" y="127188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Electron channel</a:t>
            </a:r>
            <a:endParaRPr lang="en-US" sz="4400" b="1" dirty="0">
              <a:solidFill>
                <a:srgbClr val="00009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0000" y="692334"/>
            <a:ext cx="1800000" cy="26509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69967" y="703701"/>
            <a:ext cx="1800000" cy="2650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04864" y="703701"/>
            <a:ext cx="1800000" cy="2650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19999" y="2503701"/>
            <a:ext cx="1800000" cy="26509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569966" y="2503703"/>
            <a:ext cx="1800000" cy="26509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04864" y="2503702"/>
            <a:ext cx="1800000" cy="26509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0000" y="4303703"/>
            <a:ext cx="1800000" cy="26509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569965" y="4303704"/>
            <a:ext cx="1800000" cy="26509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104864" y="4303704"/>
            <a:ext cx="1800000" cy="265090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906335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73408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793907" y="4908257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865382" y="3102646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346981" y="3102646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98200" y="3102646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389697" y="131838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49618" y="131838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76759" y="1318383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25099" y="1862082"/>
            <a:ext cx="166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Cuts: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Best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>
                <a:solidFill>
                  <a:srgbClr val="008000"/>
                </a:solidFill>
              </a:rPr>
              <a:t>Subopt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7489" y="6003547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0.99 		           0.99                                 0.99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30061" y="4221902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0.4  		           0.925                               0.925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41713" y="2393653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0.4  		           0.4                                   0.4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29577" y="3468016"/>
            <a:ext cx="1295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Numbers represent cuts used in the analysis</a:t>
            </a:r>
            <a:endParaRPr lang="en-US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3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84258" y="127188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err="1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Muon</a:t>
            </a:r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 channel</a:t>
            </a:r>
            <a:endParaRPr lang="en-US" sz="4400" b="1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8739" y="764100"/>
            <a:ext cx="1800000" cy="26509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99649" y="764099"/>
            <a:ext cx="1800000" cy="26509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50559" y="764098"/>
            <a:ext cx="1800000" cy="26509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48738" y="2564102"/>
            <a:ext cx="1800000" cy="26509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99649" y="2564101"/>
            <a:ext cx="1800000" cy="26509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050558" y="2564099"/>
            <a:ext cx="1800000" cy="26509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48737" y="4408756"/>
            <a:ext cx="1800000" cy="2650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399649" y="4408757"/>
            <a:ext cx="1800000" cy="26509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050557" y="4408756"/>
            <a:ext cx="1800000" cy="2650909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7842702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91974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554595" y="5010319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20000" y="3170686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318372" y="3189521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84693" y="135240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609898" y="1352403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61645" y="3178181"/>
            <a:ext cx="0" cy="4101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24863" y="1352403"/>
            <a:ext cx="0" cy="410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6189" y="6085104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0.99 		              0.99                                  0.99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8761" y="4268506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0.7  		             0.7                                     0.7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38761" y="2440257"/>
            <a:ext cx="85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  		             0.1                                     0.7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189136" y="3135850"/>
            <a:ext cx="166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Cuts: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Best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>
                <a:solidFill>
                  <a:srgbClr val="008000"/>
                </a:solidFill>
              </a:rPr>
              <a:t>Subopt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0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7844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BDT </a:t>
            </a:r>
            <a:r>
              <a:rPr lang="en-US" sz="4400" b="1" dirty="0">
                <a:solidFill>
                  <a:srgbClr val="000090"/>
                </a:solidFill>
                <a:ea typeface="Arial"/>
                <a:cs typeface="Arial"/>
                <a:sym typeface="Arial"/>
              </a:rPr>
              <a:t>e</a:t>
            </a:r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fficiency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456" y="1298750"/>
            <a:ext cx="8201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Efficiency of the BDT selection in two mass regions and for two channels: </a:t>
            </a:r>
            <a:r>
              <a:rPr lang="en-US" sz="2400" baseline="30000" dirty="0" err="1"/>
              <a:t>ee</a:t>
            </a:r>
            <a:r>
              <a:rPr lang="en-US" sz="2400" baseline="30000" dirty="0"/>
              <a:t> channel (top) and </a:t>
            </a:r>
            <a:r>
              <a:rPr lang="en-US" sz="2400" baseline="30000" dirty="0" err="1"/>
              <a:t>μμ</a:t>
            </a:r>
            <a:r>
              <a:rPr lang="en-US" sz="2400" baseline="30000" dirty="0"/>
              <a:t> channel (bottom)</a:t>
            </a:r>
            <a:r>
              <a:rPr lang="en-US" sz="2400" baseline="30000" dirty="0" smtClean="0"/>
              <a:t>. BDT selection at 300</a:t>
            </a:r>
            <a:r>
              <a:rPr lang="en-US" sz="2400" dirty="0" smtClean="0"/>
              <a:t> </a:t>
            </a:r>
            <a:r>
              <a:rPr lang="en-US" sz="2400" baseline="30000" dirty="0" err="1" smtClean="0"/>
              <a:t>GeV</a:t>
            </a:r>
            <a:r>
              <a:rPr lang="en-US" sz="2400" dirty="0" smtClean="0"/>
              <a:t> </a:t>
            </a:r>
            <a:r>
              <a:rPr lang="en-US" sz="2400" baseline="30000" dirty="0" smtClean="0"/>
              <a:t>is 0.4(</a:t>
            </a:r>
            <a:r>
              <a:rPr lang="en-US" sz="2400" baseline="30000" dirty="0" err="1" smtClean="0"/>
              <a:t>ee</a:t>
            </a:r>
            <a:r>
              <a:rPr lang="en-US" sz="2400" baseline="30000" dirty="0" smtClean="0"/>
              <a:t>) and 0.7(</a:t>
            </a:r>
            <a:r>
              <a:rPr lang="en-US" sz="2400" baseline="30000" dirty="0" err="1"/>
              <a:t>μμ</a:t>
            </a:r>
            <a:r>
              <a:rPr lang="en-US" sz="2400" baseline="30000" dirty="0" smtClean="0"/>
              <a:t>)</a:t>
            </a:r>
            <a:endParaRPr lang="en-US" sz="2400" dirty="0"/>
          </a:p>
        </p:txBody>
      </p:sp>
      <p:pic>
        <p:nvPicPr>
          <p:cNvPr id="8" name="Picture 7" descr="Screenshot 2019-07-05 at 14.5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6" y="1994766"/>
            <a:ext cx="7864251" cy="48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5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01851" y="426852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Expected event yield</a:t>
            </a:r>
            <a:b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</a:b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5568" y="1350150"/>
            <a:ext cx="8299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Expected event yields and observed data counts in the SR, split by channel.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Signal </a:t>
            </a:r>
            <a:r>
              <a:rPr lang="en-US" sz="2400" baseline="30000" dirty="0"/>
              <a:t>is normalized to </a:t>
            </a:r>
            <a:r>
              <a:rPr lang="en-US" sz="2400" baseline="30000" dirty="0" smtClean="0"/>
              <a:t>1 </a:t>
            </a:r>
            <a:r>
              <a:rPr lang="en-US" sz="2400" baseline="30000" dirty="0" err="1"/>
              <a:t>pb</a:t>
            </a:r>
            <a:r>
              <a:rPr lang="en-US" sz="2400" baseline="30000" dirty="0"/>
              <a:t> cross section. BDT selection is 0.4 for the </a:t>
            </a:r>
            <a:r>
              <a:rPr lang="en-US" sz="2400" baseline="30000" dirty="0" err="1" smtClean="0"/>
              <a:t>ee</a:t>
            </a:r>
            <a:r>
              <a:rPr lang="en-US" sz="2400" baseline="30000" dirty="0" smtClean="0"/>
              <a:t>, </a:t>
            </a:r>
            <a:r>
              <a:rPr lang="en-US" sz="2400" baseline="30000" dirty="0"/>
              <a:t>and 0.7 for </a:t>
            </a:r>
            <a:r>
              <a:rPr lang="en-US" sz="2400" baseline="30000" dirty="0" err="1" smtClean="0"/>
              <a:t>μμ</a:t>
            </a:r>
            <a:r>
              <a:rPr lang="en-US" sz="2400" baseline="30000" dirty="0"/>
              <a:t>.</a:t>
            </a:r>
            <a:endParaRPr lang="en-US" sz="2400" dirty="0"/>
          </a:p>
        </p:txBody>
      </p:sp>
      <p:pic>
        <p:nvPicPr>
          <p:cNvPr id="2" name="Picture 1" descr="Screenshot 2019-07-05 at 14.39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38" y="2457128"/>
            <a:ext cx="6100934" cy="36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3678" y="13021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Systematics: impacts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69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40508" y="350762"/>
            <a:ext cx="5636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1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39489" y="193162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  The story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520" y="1022619"/>
            <a:ext cx="8306789" cy="550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Bold"/>
                <a:cs typeface="Times Bold"/>
              </a:rPr>
              <a:t>The problem: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Just a single Higgs is not enough to fully test the SM. Neither is it enough to shed light on which BSM theories are correct</a:t>
            </a:r>
          </a:p>
          <a:p>
            <a:endParaRPr lang="en-US" sz="2200" dirty="0" smtClean="0">
              <a:latin typeface="Times Bold"/>
              <a:cs typeface="Times Bold"/>
            </a:endParaRPr>
          </a:p>
          <a:p>
            <a:r>
              <a:rPr lang="en-US" sz="2200" dirty="0" smtClean="0">
                <a:latin typeface="Times Bold"/>
                <a:cs typeface="Times Bold"/>
              </a:rPr>
              <a:t>The hero:</a:t>
            </a:r>
          </a:p>
          <a:p>
            <a:r>
              <a:rPr lang="en-US" sz="2200" dirty="0" smtClean="0">
                <a:latin typeface="Times Bold"/>
                <a:cs typeface="Times Bold"/>
              </a:rPr>
              <a:t>Double Higgs comes in handy 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 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drama: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Double Higgs is not feasible with the current LHC data 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The solution:</a:t>
            </a:r>
          </a:p>
          <a:p>
            <a:r>
              <a:rPr lang="en-US" sz="2200" dirty="0">
                <a:latin typeface="Times Bold"/>
                <a:cs typeface="Times Bold"/>
                <a:sym typeface="Wingdings"/>
              </a:rPr>
              <a:t>I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n BSM, the HH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xsex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is enhanced and we may be able to see it!</a:t>
            </a:r>
          </a:p>
          <a:p>
            <a:endParaRPr lang="en-US" sz="2200" dirty="0" smtClean="0">
              <a:latin typeface="Times Bold"/>
              <a:cs typeface="Times Bold"/>
              <a:sym typeface="Wingdings"/>
            </a:endParaRPr>
          </a:p>
          <a:p>
            <a:r>
              <a:rPr lang="en-US" sz="2200" b="1" dirty="0" smtClean="0">
                <a:latin typeface="Times Bold"/>
                <a:cs typeface="Times Bold"/>
                <a:sym typeface="Wingdings"/>
              </a:rPr>
              <a:t>The action:</a:t>
            </a:r>
          </a:p>
          <a:p>
            <a:r>
              <a:rPr lang="en-US" sz="2200" dirty="0" smtClean="0">
                <a:latin typeface="Times Bold"/>
                <a:cs typeface="Times Bold"/>
                <a:sym typeface="Wingdings"/>
              </a:rPr>
              <a:t>Let’s use CMSSW, Crab, GRID, Python, C++, Swan, TMVA,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RooStats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, </a:t>
            </a:r>
            <a:r>
              <a:rPr lang="en-US" sz="2200" dirty="0" err="1">
                <a:latin typeface="Times Bold"/>
                <a:cs typeface="Times Bold"/>
                <a:sym typeface="Wingdings"/>
              </a:rPr>
              <a:t>M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atplotlib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</a:t>
            </a:r>
            <a:r>
              <a:rPr lang="en-US" sz="2200" dirty="0" err="1" smtClean="0">
                <a:latin typeface="Times Bold"/>
                <a:cs typeface="Times Bold"/>
                <a:sym typeface="Wingdings"/>
              </a:rPr>
              <a:t>etc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</a:t>
            </a:r>
            <a:r>
              <a:rPr lang="mr-IN" sz="2200" dirty="0" smtClean="0">
                <a:latin typeface="Times Bold"/>
                <a:cs typeface="Times Bold"/>
                <a:sym typeface="Wingdings"/>
              </a:rPr>
              <a:t>…</a:t>
            </a:r>
            <a:r>
              <a:rPr lang="en-US" sz="2200" dirty="0" smtClean="0">
                <a:latin typeface="Times Bold"/>
                <a:cs typeface="Times Bold"/>
                <a:sym typeface="Wingdings"/>
              </a:rPr>
              <a:t> to DO IT!</a:t>
            </a:r>
          </a:p>
        </p:txBody>
      </p:sp>
    </p:spTree>
    <p:extLst>
      <p:ext uri="{BB962C8B-B14F-4D97-AF65-F5344CB8AC3E}">
        <p14:creationId xmlns:p14="http://schemas.microsoft.com/office/powerpoint/2010/main" val="3262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4130" y="166790"/>
            <a:ext cx="8890288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Leading </a:t>
            </a:r>
            <a:r>
              <a:rPr lang="en-US" b="1" dirty="0">
                <a:solidFill>
                  <a:srgbClr val="000090"/>
                </a:solidFill>
              </a:rPr>
              <a:t>systematic </a:t>
            </a:r>
            <a:r>
              <a:rPr lang="en-US" b="1" dirty="0" smtClean="0">
                <a:solidFill>
                  <a:srgbClr val="000090"/>
                </a:solidFill>
              </a:rPr>
              <a:t>uncertainties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8662" y="1645206"/>
            <a:ext cx="781943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The </a:t>
            </a:r>
            <a:r>
              <a:rPr lang="en-US" sz="2400" baseline="30000" dirty="0"/>
              <a:t>effect of leading systematic uncertainties on the total event yield for main signal and background processes, </a:t>
            </a:r>
            <a:r>
              <a:rPr lang="en-US" sz="2400" baseline="30000" dirty="0" err="1"/>
              <a:t>ee</a:t>
            </a:r>
            <a:r>
              <a:rPr lang="en-US" sz="2400" baseline="30000" dirty="0"/>
              <a:t> channel, 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88662" y="3766411"/>
            <a:ext cx="877159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/>
              <a:t>The </a:t>
            </a:r>
            <a:r>
              <a:rPr lang="en-US" sz="2400" baseline="30000" dirty="0"/>
              <a:t>effect of leading systematic uncertainties on the total event yield for main signal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 smtClean="0"/>
              <a:t>and </a:t>
            </a:r>
            <a:r>
              <a:rPr lang="en-US" sz="2400" baseline="30000" dirty="0"/>
              <a:t>background processes, </a:t>
            </a:r>
            <a:r>
              <a:rPr lang="en-US" sz="2400" baseline="30000" dirty="0" err="1"/>
              <a:t>μμ</a:t>
            </a:r>
            <a:r>
              <a:rPr lang="en-US" sz="2400" baseline="30000" dirty="0"/>
              <a:t> channel, 300 </a:t>
            </a:r>
            <a:r>
              <a:rPr lang="en-US" sz="2400" baseline="30000" dirty="0" err="1"/>
              <a:t>GeV</a:t>
            </a:r>
            <a:r>
              <a:rPr lang="en-US" sz="2400" baseline="30000" dirty="0"/>
              <a:t> graviton mass hypothesis.</a:t>
            </a:r>
            <a:endParaRPr lang="en-US" sz="2400" dirty="0"/>
          </a:p>
        </p:txBody>
      </p:sp>
      <p:pic>
        <p:nvPicPr>
          <p:cNvPr id="5" name="Picture 4" descr="Screenshot 2019-07-05 at 14.56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" y="4332620"/>
            <a:ext cx="9144000" cy="1184837"/>
          </a:xfrm>
          <a:prstGeom prst="rect">
            <a:avLst/>
          </a:prstGeom>
        </p:spPr>
      </p:pic>
      <p:pic>
        <p:nvPicPr>
          <p:cNvPr id="6" name="Picture 5" descr="Screenshot 2019-07-05 at 14.55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646"/>
            <a:ext cx="9144000" cy="11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5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65163" y="74884"/>
            <a:ext cx="7756305" cy="990600"/>
          </a:xfrm>
        </p:spPr>
        <p:txBody>
          <a:bodyPr>
            <a:normAutofit/>
          </a:bodyPr>
          <a:lstStyle/>
          <a:p>
            <a:r>
              <a:rPr lang="en-US" sz="3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Derivation of the expected limits</a:t>
            </a:r>
            <a:endParaRPr lang="en-US" sz="3400" b="1" dirty="0">
              <a:solidFill>
                <a:srgbClr val="00009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008" y="1334117"/>
            <a:ext cx="9416621" cy="3802302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Normalize signal samples to HH </a:t>
            </a:r>
            <a:r>
              <a:rPr lang="en-US" sz="1800" dirty="0" err="1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xsec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of 1pb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 smtClean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Use </a:t>
            </a:r>
            <a:r>
              <a:rPr lang="en-US" sz="1800" dirty="0" err="1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bbZZ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(~0.0012) and </a:t>
            </a:r>
            <a:r>
              <a:rPr lang="en-US" sz="1800" dirty="0" err="1">
                <a:solidFill>
                  <a:schemeClr val="tx1"/>
                </a:solidFill>
                <a:ea typeface="Arial"/>
                <a:cs typeface="Arial"/>
                <a:sym typeface="Arial"/>
              </a:rPr>
              <a:t>bbWW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(~0.0266) 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known BFs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A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fit of all regions simultaneously in order to </a:t>
            </a:r>
            <a:r>
              <a:rPr lang="en-US" sz="1800" dirty="0" smtClean="0">
                <a:solidFill>
                  <a:schemeClr val="tx1"/>
                </a:solidFill>
              </a:rPr>
              <a:t>extract the signal </a:t>
            </a:r>
            <a:r>
              <a:rPr lang="en-US" sz="1800" dirty="0">
                <a:solidFill>
                  <a:schemeClr val="tx1"/>
                </a:solidFill>
              </a:rPr>
              <a:t>strength as well as the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normalization </a:t>
            </a:r>
            <a:r>
              <a:rPr lang="en-US" sz="1800" dirty="0">
                <a:solidFill>
                  <a:schemeClr val="tx1"/>
                </a:solidFill>
              </a:rPr>
              <a:t>of DY and TT </a:t>
            </a:r>
            <a:r>
              <a:rPr lang="en-US" sz="1800" dirty="0" smtClean="0">
                <a:solidFill>
                  <a:schemeClr val="tx1"/>
                </a:solidFill>
              </a:rPr>
              <a:t>backgrounds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•</a:t>
            </a:r>
            <a:r>
              <a:rPr lang="en-US" sz="18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 Obtained value of ‘r’ is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95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% CL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upper limit on </a:t>
            </a:r>
            <a:r>
              <a:rPr lang="en-US" sz="1800" dirty="0" err="1">
                <a:solidFill>
                  <a:schemeClr val="tx1"/>
                </a:solidFill>
                <a:sym typeface="Arial"/>
              </a:rPr>
              <a:t>σ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(</a:t>
            </a:r>
            <a:r>
              <a:rPr lang="en-US" sz="1800" dirty="0" err="1">
                <a:solidFill>
                  <a:schemeClr val="tx1"/>
                </a:solidFill>
                <a:sym typeface="Arial"/>
              </a:rPr>
              <a:t>pp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b="1" dirty="0">
                <a:solidFill>
                  <a:schemeClr val="tx1"/>
                </a:solidFill>
                <a:sym typeface="Arial"/>
              </a:rPr>
              <a:t>X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olidFill>
                  <a:schemeClr val="tx1"/>
                </a:solidFill>
                <a:sym typeface="Arial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sym typeface="Arial"/>
              </a:rPr>
              <a:t>HH) in </a:t>
            </a:r>
            <a:r>
              <a:rPr lang="en-US" sz="1800" dirty="0" err="1" smtClean="0">
                <a:solidFill>
                  <a:schemeClr val="tx1"/>
                </a:solidFill>
                <a:sym typeface="Arial"/>
              </a:rPr>
              <a:t>pb</a:t>
            </a:r>
            <a:endParaRPr lang="en-US" sz="1800" dirty="0" smtClean="0">
              <a:solidFill>
                <a:schemeClr val="tx1"/>
              </a:solidFill>
              <a:sym typeface="Arial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21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8638" y="189449"/>
            <a:ext cx="7756305" cy="9906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0090"/>
                </a:solidFill>
                <a:ea typeface="Arial"/>
                <a:cs typeface="Arial"/>
                <a:sym typeface="Arial"/>
              </a:rPr>
              <a:t>Combination of HH channels</a:t>
            </a:r>
            <a:endParaRPr lang="en-US" sz="4400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6626" y="1867598"/>
            <a:ext cx="7805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Combination of HH channels using 2016 data. Expected (dashed) and observed (solid line) 95% CL exclusion limits are shown. The results describe the production cross section of a narrow width spin 0 </a:t>
            </a:r>
            <a:r>
              <a:rPr lang="en-US" sz="2400" baseline="30000" dirty="0" smtClean="0"/>
              <a:t>(left) </a:t>
            </a:r>
            <a:r>
              <a:rPr lang="en-US" sz="2400" baseline="30000" dirty="0"/>
              <a:t>and spin 2 </a:t>
            </a:r>
            <a:r>
              <a:rPr lang="en-US" sz="2400" baseline="30000" dirty="0" smtClean="0"/>
              <a:t>(right) </a:t>
            </a:r>
            <a:r>
              <a:rPr lang="en-US" sz="2400" baseline="30000" dirty="0"/>
              <a:t>resonance decaying into a pair of SM Higgs bosons.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00" y="3373460"/>
            <a:ext cx="3960000" cy="2718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481" y="3374511"/>
            <a:ext cx="3960000" cy="27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24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243" y="2790123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Particles traversing CMS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6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2788" y="100260"/>
            <a:ext cx="880531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Interactions with the detector material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3803" y="1317112"/>
            <a:ext cx="87167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Muon</a:t>
            </a:r>
            <a:r>
              <a:rPr lang="en-US" sz="1600" dirty="0"/>
              <a:t>: passing through CMS, bending in the field (both ways, depending on when it is inside or outside of the solenoid) leaving hits in the Tracker layers and the </a:t>
            </a:r>
            <a:r>
              <a:rPr lang="en-US" sz="1600" dirty="0" err="1"/>
              <a:t>muon</a:t>
            </a:r>
            <a:r>
              <a:rPr lang="en-US" sz="1600" dirty="0"/>
              <a:t> chambers before escaping </a:t>
            </a:r>
            <a:r>
              <a:rPr lang="en-US" sz="1600" dirty="0" smtClean="0"/>
              <a:t>completely</a:t>
            </a:r>
          </a:p>
          <a:p>
            <a:endParaRPr lang="en-US" sz="1600" dirty="0" smtClean="0"/>
          </a:p>
          <a:p>
            <a:r>
              <a:rPr lang="en-US" sz="1600" dirty="0" smtClean="0"/>
              <a:t>Electron</a:t>
            </a:r>
            <a:r>
              <a:rPr lang="en-US" sz="1600" dirty="0"/>
              <a:t>: Bending in the magnetic field, leaving hits in the tracker layers and being “stopped” by the electromagnetic calorimeter</a:t>
            </a:r>
          </a:p>
          <a:p>
            <a:endParaRPr lang="en-US" sz="1600" dirty="0" smtClean="0"/>
          </a:p>
          <a:p>
            <a:r>
              <a:rPr lang="en-US" sz="1600" dirty="0"/>
              <a:t>Charged hadron: Bends in the magnetic field and leaves signals in the tracker layers; passes through the electromagnetic calorimeter leaving essentially no signal, and is “stopped” by the hadron calorimeter</a:t>
            </a:r>
          </a:p>
          <a:p>
            <a:endParaRPr lang="en-US" sz="1600" dirty="0" smtClean="0"/>
          </a:p>
          <a:p>
            <a:r>
              <a:rPr lang="en-US" sz="1600" dirty="0"/>
              <a:t>Neutral hadron: Does not bend in the magnetic field and does not leave any signal in the tracker layers; passes through the electromagnetic calorimeter leaving essentially no signal, and is “stopped” by the hadron calorimeter</a:t>
            </a:r>
          </a:p>
          <a:p>
            <a:endParaRPr lang="en-US" sz="1600" dirty="0"/>
          </a:p>
          <a:p>
            <a:r>
              <a:rPr lang="en-US" sz="1600" dirty="0"/>
              <a:t>Photon: passes through the tracker without bending in the magnetic field or leaving hits, is “stopped” by the electromagnetic calorimeter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53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7" name="Picture 6" descr="MuonHit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56" y="1569891"/>
            <a:ext cx="4257340" cy="1788082"/>
          </a:xfrm>
          <a:prstGeom prst="rect">
            <a:avLst/>
          </a:prstGeom>
        </p:spPr>
      </p:pic>
      <p:pic>
        <p:nvPicPr>
          <p:cNvPr id="6" name="Picture 5" descr="Mu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1" y="2092062"/>
            <a:ext cx="8460009" cy="873760"/>
          </a:xfrm>
          <a:prstGeom prst="rect">
            <a:avLst/>
          </a:prstGeom>
        </p:spPr>
      </p:pic>
      <p:pic>
        <p:nvPicPr>
          <p:cNvPr id="11" name="Picture 10" descr="MuonHitsInTracker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1" y="2050921"/>
            <a:ext cx="1665012" cy="532804"/>
          </a:xfrm>
          <a:prstGeom prst="rect">
            <a:avLst/>
          </a:prstGeom>
        </p:spPr>
      </p:pic>
      <p:pic>
        <p:nvPicPr>
          <p:cNvPr id="5" name="Picture 4" descr="MuonKey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91" y="5838925"/>
            <a:ext cx="1395167" cy="240666"/>
          </a:xfrm>
          <a:prstGeom prst="rect">
            <a:avLst/>
          </a:prstGeom>
        </p:spPr>
      </p:pic>
      <p:sp>
        <p:nvSpPr>
          <p:cNvPr id="8" name="Rectangle 7">
            <a:hlinkClick r:id="rId8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4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Electro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2" y="2370662"/>
            <a:ext cx="1323884" cy="526906"/>
          </a:xfrm>
          <a:prstGeom prst="rect">
            <a:avLst/>
          </a:prstGeom>
        </p:spPr>
      </p:pic>
      <p:pic>
        <p:nvPicPr>
          <p:cNvPr id="4" name="Picture 3" descr="ElectronHit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9" y="2358255"/>
            <a:ext cx="1522655" cy="636470"/>
          </a:xfrm>
          <a:prstGeom prst="rect">
            <a:avLst/>
          </a:prstGeom>
        </p:spPr>
      </p:pic>
      <p:pic>
        <p:nvPicPr>
          <p:cNvPr id="5" name="Picture 4" descr="ElectronK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2" y="5824326"/>
            <a:ext cx="1415328" cy="229283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ChargedHadronTrack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4" y="2399547"/>
            <a:ext cx="1859264" cy="862753"/>
          </a:xfrm>
          <a:prstGeom prst="rect">
            <a:avLst/>
          </a:prstGeom>
        </p:spPr>
      </p:pic>
      <p:pic>
        <p:nvPicPr>
          <p:cNvPr id="4" name="Picture 3" descr="ChargedHadronHit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4" y="2362315"/>
            <a:ext cx="2706735" cy="1522108"/>
          </a:xfrm>
          <a:prstGeom prst="rect">
            <a:avLst/>
          </a:prstGeom>
        </p:spPr>
      </p:pic>
      <p:pic>
        <p:nvPicPr>
          <p:cNvPr id="6" name="Picture 5" descr="ChargedHadronK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38" y="5757195"/>
            <a:ext cx="3259604" cy="404191"/>
          </a:xfrm>
          <a:prstGeom prst="rect">
            <a:avLst/>
          </a:prstGeom>
        </p:spPr>
      </p:pic>
      <p:sp>
        <p:nvSpPr>
          <p:cNvPr id="7" name="Rectangle 6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NeutralHadronKe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5" y="6246874"/>
            <a:ext cx="3391801" cy="286730"/>
          </a:xfrm>
          <a:prstGeom prst="rect">
            <a:avLst/>
          </a:prstGeom>
        </p:spPr>
      </p:pic>
      <p:pic>
        <p:nvPicPr>
          <p:cNvPr id="4" name="Picture 3" descr="NeutralHadr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4" y="1903776"/>
            <a:ext cx="1995326" cy="597926"/>
          </a:xfrm>
          <a:prstGeom prst="rect">
            <a:avLst/>
          </a:prstGeom>
        </p:spPr>
      </p:pic>
      <p:pic>
        <p:nvPicPr>
          <p:cNvPr id="5" name="Picture 4" descr="NeutralHadronHit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20" y="1378017"/>
            <a:ext cx="1211828" cy="887536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forPoint5_oct04_nop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9400"/>
          </a:xfrm>
          <a:prstGeom prst="rect">
            <a:avLst/>
          </a:prstGeom>
        </p:spPr>
      </p:pic>
      <p:pic>
        <p:nvPicPr>
          <p:cNvPr id="3" name="Picture 2" descr="PhotonKe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46" y="6263143"/>
            <a:ext cx="1351163" cy="233076"/>
          </a:xfrm>
          <a:prstGeom prst="rect">
            <a:avLst/>
          </a:prstGeom>
        </p:spPr>
      </p:pic>
      <p:pic>
        <p:nvPicPr>
          <p:cNvPr id="4" name="Picture 3" descr="PhotonTra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2" y="1813085"/>
            <a:ext cx="1184961" cy="736988"/>
          </a:xfrm>
          <a:prstGeom prst="rect">
            <a:avLst/>
          </a:prstGeom>
        </p:spPr>
      </p:pic>
      <p:pic>
        <p:nvPicPr>
          <p:cNvPr id="5" name="Picture 4" descr="PhotonHit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00" y="1622489"/>
            <a:ext cx="349429" cy="319306"/>
          </a:xfrm>
          <a:prstGeom prst="rect">
            <a:avLst/>
          </a:prstGeom>
        </p:spPr>
      </p:pic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0" y="120519"/>
            <a:ext cx="9144000" cy="66470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1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28085" y="2784078"/>
            <a:ext cx="6425001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Higgs and HH  Theory 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6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026" y="106015"/>
            <a:ext cx="8229600" cy="990600"/>
          </a:xfrm>
        </p:spPr>
        <p:txBody>
          <a:bodyPr>
            <a:normAutofit/>
          </a:bodyPr>
          <a:lstStyle/>
          <a:p>
            <a:r>
              <a:rPr lang="en-US" sz="3900" b="1" dirty="0" smtClean="0">
                <a:solidFill>
                  <a:srgbClr val="000090"/>
                </a:solidFill>
              </a:rPr>
              <a:t>  Higgs potential in the SM</a:t>
            </a:r>
            <a:endParaRPr lang="en-US" sz="3900" dirty="0"/>
          </a:p>
        </p:txBody>
      </p:sp>
      <p:sp>
        <p:nvSpPr>
          <p:cNvPr id="6" name="Rectangle 5"/>
          <p:cNvSpPr/>
          <p:nvPr/>
        </p:nvSpPr>
        <p:spPr>
          <a:xfrm>
            <a:off x="342120" y="825132"/>
            <a:ext cx="896055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ea typeface="Wingdings"/>
              <a:cs typeface="Arial"/>
              <a:sym typeface="Wingdings"/>
            </a:endParaRPr>
          </a:p>
          <a:p>
            <a:endParaRPr lang="en-US" sz="2000" dirty="0">
              <a:ea typeface="Wingdings"/>
              <a:cs typeface="Arial"/>
              <a:sym typeface="Wingdings"/>
            </a:endParaRPr>
          </a:p>
          <a:p>
            <a:endParaRPr lang="en-US" sz="2000" dirty="0" smtClean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Want </a:t>
            </a:r>
            <a:r>
              <a:rPr lang="en-US" sz="2000" dirty="0"/>
              <a:t>to know the exact form of the </a:t>
            </a:r>
            <a:br>
              <a:rPr lang="en-US" sz="2000" dirty="0"/>
            </a:br>
            <a:r>
              <a:rPr lang="en-US" sz="2000" dirty="0"/>
              <a:t>Higgs </a:t>
            </a:r>
            <a:r>
              <a:rPr lang="en-US" sz="2000" dirty="0" smtClean="0"/>
              <a:t>potential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Need double Higgs to measure </a:t>
            </a:r>
            <a:r>
              <a:rPr lang="en-US" sz="2000" dirty="0" err="1" smtClean="0"/>
              <a:t>λ</a:t>
            </a:r>
            <a:endParaRPr lang="en-US" sz="2000" dirty="0" smtClean="0"/>
          </a:p>
          <a:p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r>
              <a:rPr lang="en-US" sz="2000" dirty="0" smtClean="0">
                <a:cs typeface="Arial"/>
              </a:rPr>
              <a:t/>
            </a:r>
            <a:br>
              <a:rPr lang="en-US" sz="2000" dirty="0" smtClean="0">
                <a:cs typeface="Arial"/>
              </a:rPr>
            </a:br>
            <a:endParaRPr lang="en-US" sz="2000" dirty="0" smtClean="0">
              <a:cs typeface="Arial"/>
            </a:endParaRPr>
          </a:p>
          <a:p>
            <a:endParaRPr lang="en-US" sz="2000" dirty="0">
              <a:cs typeface="Arial"/>
            </a:endParaRPr>
          </a:p>
          <a:p>
            <a:endParaRPr lang="en-US" sz="2000" dirty="0" smtClean="0">
              <a:cs typeface="Arial"/>
            </a:endParaRPr>
          </a:p>
          <a:p>
            <a:r>
              <a:rPr lang="en-US" sz="2000" dirty="0"/>
              <a:t> </a:t>
            </a:r>
            <a:endParaRPr lang="en-US" sz="2000" dirty="0" smtClean="0"/>
          </a:p>
          <a:p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05310" y="18288"/>
            <a:ext cx="1066800" cy="329184"/>
          </a:xfrm>
        </p:spPr>
        <p:txBody>
          <a:bodyPr/>
          <a:lstStyle/>
          <a:p>
            <a:fld id="{7F5CE407-6216-4202-80E4-A30DC2F709B2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392" y="1436293"/>
            <a:ext cx="3563640" cy="2261119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995100"/>
              </p:ext>
            </p:extLst>
          </p:nvPr>
        </p:nvGraphicFramePr>
        <p:xfrm>
          <a:off x="2614392" y="4083343"/>
          <a:ext cx="4712339" cy="267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Equation" r:id="rId5" imgW="2641600" imgH="1498600" progId="Equation.3">
                  <p:embed/>
                </p:oleObj>
              </mc:Choice>
              <mc:Fallback>
                <p:oleObj name="Equation" r:id="rId5" imgW="2641600" imgH="149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4392" y="4083343"/>
                        <a:ext cx="4712339" cy="267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21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69793</TotalTime>
  <Words>3702</Words>
  <Application>Microsoft Macintosh PowerPoint</Application>
  <PresentationFormat>On-screen Show (4:3)</PresentationFormat>
  <Paragraphs>672</Paragraphs>
  <Slides>79</Slides>
  <Notes>79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1" baseType="lpstr">
      <vt:lpstr>Clarity</vt:lpstr>
      <vt:lpstr>Equation</vt:lpstr>
      <vt:lpstr>PowerPoint Presentation</vt:lpstr>
      <vt:lpstr>         OUTLINE </vt:lpstr>
      <vt:lpstr>  The story</vt:lpstr>
      <vt:lpstr>  The story</vt:lpstr>
      <vt:lpstr>  The story</vt:lpstr>
      <vt:lpstr>  The story</vt:lpstr>
      <vt:lpstr>  The story</vt:lpstr>
      <vt:lpstr>Higgs and HH  Theory </vt:lpstr>
      <vt:lpstr>  Higgs potential in the SM</vt:lpstr>
      <vt:lpstr>     HH Theory in the SM</vt:lpstr>
      <vt:lpstr>     Higgs boson decays</vt:lpstr>
      <vt:lpstr>Motivation for the resonant             double Higgs search</vt:lpstr>
      <vt:lpstr>Motivation for the resonant HH</vt:lpstr>
      <vt:lpstr>    CMS detector</vt:lpstr>
      <vt:lpstr>    CMS detector</vt:lpstr>
      <vt:lpstr>  Physics objects of the      2b 2l 2ν signature </vt:lpstr>
      <vt:lpstr>PowerPoint Presentation</vt:lpstr>
      <vt:lpstr>    Physics data analysis</vt:lpstr>
      <vt:lpstr>     bbZZ: 2b 2l 2ν signature</vt:lpstr>
      <vt:lpstr>Analysis setup</vt:lpstr>
      <vt:lpstr>Analysis in a nutshell</vt:lpstr>
      <vt:lpstr>PowerPoint Presentation</vt:lpstr>
      <vt:lpstr>               Physics objects</vt:lpstr>
      <vt:lpstr>PowerPoint Presentation</vt:lpstr>
      <vt:lpstr>              Event selection</vt:lpstr>
      <vt:lpstr>PowerPoint Presentation</vt:lpstr>
      <vt:lpstr>Signal and control regions</vt:lpstr>
      <vt:lpstr>Background reduction</vt:lpstr>
      <vt:lpstr>   BDT discriminant</vt:lpstr>
      <vt:lpstr>  BDT Performance</vt:lpstr>
      <vt:lpstr>Data-MC disagreements</vt:lpstr>
      <vt:lpstr>Data-MC discrepancies</vt:lpstr>
      <vt:lpstr>Maximum likelihood fit</vt:lpstr>
      <vt:lpstr>   Systematics</vt:lpstr>
      <vt:lpstr>PowerPoint Presentation</vt:lpstr>
      <vt:lpstr>Results</vt:lpstr>
      <vt:lpstr>  Post-fit HH_Mt in SR and CRs</vt:lpstr>
      <vt:lpstr>PowerPoint Presentation</vt:lpstr>
      <vt:lpstr>95 % CL upper limits</vt:lpstr>
      <vt:lpstr>95 % CL upper limits</vt:lpstr>
      <vt:lpstr>         Summary</vt:lpstr>
      <vt:lpstr>PowerPoint Presentation</vt:lpstr>
      <vt:lpstr>Triggers</vt:lpstr>
      <vt:lpstr>MC samples</vt:lpstr>
      <vt:lpstr>DY and TT SFs from the fit</vt:lpstr>
      <vt:lpstr>HLT SFs for dimuon triggers</vt:lpstr>
      <vt:lpstr>HLT SFs for dimuon triggers,   dZ requirement </vt:lpstr>
      <vt:lpstr>HLT SFs for dielectron trigger</vt:lpstr>
      <vt:lpstr>        Analysis strategy</vt:lpstr>
      <vt:lpstr>Zll cut to be orthogonal to bbWW</vt:lpstr>
      <vt:lpstr>MET cut to be orthogonal to 2b2l2q</vt:lpstr>
      <vt:lpstr>MET cut to be orthogonal to 2b2l2q, cont.</vt:lpstr>
      <vt:lpstr>Correlations, ee, low </vt:lpstr>
      <vt:lpstr>Correlations, ee, high</vt:lpstr>
      <vt:lpstr>Variables, graviton, ee, low</vt:lpstr>
      <vt:lpstr>Variables, graviton, ee, high</vt:lpstr>
      <vt:lpstr>Event selection in the SR before BDT</vt:lpstr>
      <vt:lpstr>Importance of BDT variables, ee</vt:lpstr>
      <vt:lpstr>Importance of BDT variables, μμ</vt:lpstr>
      <vt:lpstr>Low mass BDT</vt:lpstr>
      <vt:lpstr>High mass BDT</vt:lpstr>
      <vt:lpstr>BDT distributions</vt:lpstr>
      <vt:lpstr>BDT optimization </vt:lpstr>
      <vt:lpstr>Cross check of BDTs and mass regions</vt:lpstr>
      <vt:lpstr>Electron channel</vt:lpstr>
      <vt:lpstr>Muon channel</vt:lpstr>
      <vt:lpstr>BDT efficiency </vt:lpstr>
      <vt:lpstr>Expected event yield </vt:lpstr>
      <vt:lpstr>Systematics: impacts</vt:lpstr>
      <vt:lpstr>Leading systematic uncertainties</vt:lpstr>
      <vt:lpstr>Derivation of the expected limits</vt:lpstr>
      <vt:lpstr>Combination of HH channels</vt:lpstr>
      <vt:lpstr>Particles traversing CMS</vt:lpstr>
      <vt:lpstr>Interactions with the detector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_x0005_ Analysis of double                      higgs to bbzz</dc:title>
  <dc:subject/>
  <dc:creator>Rami Kamalieddin</dc:creator>
  <cp:keywords/>
  <dc:description/>
  <cp:lastModifiedBy>Rami Kamalieddin</cp:lastModifiedBy>
  <cp:revision>1214</cp:revision>
  <dcterms:created xsi:type="dcterms:W3CDTF">2017-01-20T11:54:13Z</dcterms:created>
  <dcterms:modified xsi:type="dcterms:W3CDTF">2019-07-09T15:50:42Z</dcterms:modified>
  <cp:category/>
</cp:coreProperties>
</file>